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68" d="100"/>
          <a:sy n="168" d="100"/>
        </p:scale>
        <p:origin x="5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00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thank you. In the next five minutes I will show how FAMCo put the grant to work: what we bought, who we trained, and where those people are today.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grant was awarded April 14, 2026 through the Community Foundation of Southern New Mexico, with a one-year grant period. We invested in three things: a Tenstar simulator, a mobile command center to move it, and a classroom building to house it. [Add the dollar amount for each investment.]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Tenstar simulator trains on all types of heavy equipment. Apprentices and pre-apprentices together have logged more than 100 hours on it so far. It gives trainees real machine time before they work on live job sites.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purchased a building at the FAMCo yard and turned it into a classroom that houses the simulator. The mobile command center is a toy hauler that lets us move the simulator to job sites, so training can happen where apprentices work.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summer we ran a pre-apprenticeship pilot with the Bridge of Southern New Mexico. Seven people completed it. They finished NCCER Core, trained on the simulator, and earned OSHA 10, First Aid, CPR and AED certifications, the same credentials our apprentices hold.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the seven pre-apprentices who completed the pilot, five were hired by FAMCo: two as apprentices and three as laborers. One more joined the IEC electrical apprenticeship and works for RT Electric. That is six of seven employed or in an apprenticeship. Two of our four Heavy Equipment Operator apprentices came out of the pilot, and all four earn prevailing wage, about $22 an hour for a 40-hour week, on job sites. We are helping local youth upskill and earn a wage at the same time.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bring the simulator to job sites with the mobile command center, and FAMCo has broken ground on a training center in the industrial park. The goal is a steady pipeline from pre-apprenticeship to apprenticeship to a prevailing-wage career. Thank you, I am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294A"/>
        </a:solidFill>
        <a:effectLst/>
      </p:bgPr>
    </p:bg>
    <p:spTree>
      <p:nvGrpSpPr>
        <p:cNvPr id="1" name=""/>
        <p:cNvGrpSpPr/>
        <p:nvPr/>
      </p:nvGrpSpPr>
      <p:grpSpPr>
        <a:xfrm>
          <a:off x="0" y="0"/>
          <a:ext cx="0" cy="0"/>
          <a:chOff x="0" y="0"/>
          <a:chExt cx="0" cy="0"/>
        </a:xfrm>
      </p:grpSpPr>
      <p:sp>
        <p:nvSpPr>
          <p:cNvPr id="2" name="Shape 0"/>
          <p:cNvSpPr/>
          <p:nvPr/>
        </p:nvSpPr>
        <p:spPr>
          <a:xfrm>
            <a:off x="6035040" y="0"/>
            <a:ext cx="3108960" cy="5143500"/>
          </a:xfrm>
          <a:prstGeom prst="rect">
            <a:avLst/>
          </a:prstGeom>
          <a:solidFill>
            <a:srgbClr val="FFFFFF"/>
          </a:solidFill>
          <a:ln/>
        </p:spPr>
        <p:txBody>
          <a:bodyPr/>
          <a:lstStyle/>
          <a:p>
            <a:endParaRPr lang="en-US"/>
          </a:p>
        </p:txBody>
      </p:sp>
      <p:pic>
        <p:nvPicPr>
          <p:cNvPr id="3" name="Image 0" descr="img/logo.png"/>
          <p:cNvPicPr>
            <a:picLocks noChangeAspect="1"/>
          </p:cNvPicPr>
          <p:nvPr/>
        </p:nvPicPr>
        <p:blipFill>
          <a:blip r:embed="rId3"/>
          <a:stretch>
            <a:fillRect/>
          </a:stretch>
        </p:blipFill>
        <p:spPr>
          <a:xfrm>
            <a:off x="6263640" y="1805686"/>
            <a:ext cx="2651760" cy="1532128"/>
          </a:xfrm>
          <a:prstGeom prst="rect">
            <a:avLst/>
          </a:prstGeom>
        </p:spPr>
      </p:pic>
      <p:sp>
        <p:nvSpPr>
          <p:cNvPr id="4" name="Text 1"/>
          <p:cNvSpPr txBox="1"/>
          <p:nvPr/>
        </p:nvSpPr>
        <p:spPr>
          <a:xfrm>
            <a:off x="548640" y="914400"/>
            <a:ext cx="5120640" cy="2286000"/>
          </a:xfrm>
          <a:prstGeom prst="rect">
            <a:avLst/>
          </a:prstGeom>
          <a:noFill/>
          <a:ln/>
        </p:spPr>
        <p:txBody>
          <a:bodyPr wrap="square" lIns="0" tIns="0" rIns="0" bIns="0" rtlCol="0" anchor="t"/>
          <a:lstStyle/>
          <a:p>
            <a:pPr marL="0" indent="0">
              <a:buNone/>
            </a:pPr>
            <a:r>
              <a:rPr lang="en-US" sz="3000" b="1" dirty="0">
                <a:solidFill>
                  <a:srgbClr val="FFFFFF"/>
                </a:solidFill>
                <a:latin typeface="Cambria" pitchFamily="34" charset="0"/>
                <a:ea typeface="Cambria" pitchFamily="34" charset="-122"/>
                <a:cs typeface="Cambria" pitchFamily="34" charset="-120"/>
              </a:rPr>
              <a:t>Building Southern New Mexico’s Next Generation of Heavy Equipment Operators</a:t>
            </a:r>
            <a:endParaRPr lang="en-US" sz="3000" dirty="0"/>
          </a:p>
        </p:txBody>
      </p:sp>
      <p:sp>
        <p:nvSpPr>
          <p:cNvPr id="5" name="Text 2"/>
          <p:cNvSpPr txBox="1"/>
          <p:nvPr/>
        </p:nvSpPr>
        <p:spPr>
          <a:xfrm>
            <a:off x="548640" y="3337560"/>
            <a:ext cx="5120640" cy="731520"/>
          </a:xfrm>
          <a:prstGeom prst="rect">
            <a:avLst/>
          </a:prstGeom>
          <a:noFill/>
          <a:ln/>
        </p:spPr>
        <p:txBody>
          <a:bodyPr wrap="square" lIns="0" tIns="0" rIns="0" bIns="0" rtlCol="0" anchor="t"/>
          <a:lstStyle/>
          <a:p>
            <a:pPr marL="0" indent="0">
              <a:buNone/>
            </a:pPr>
            <a:r>
              <a:rPr lang="en-US" sz="1700" dirty="0">
                <a:solidFill>
                  <a:srgbClr val="F4BC0C"/>
                </a:solidFill>
                <a:latin typeface="Calibri" pitchFamily="34" charset="0"/>
                <a:ea typeface="Calibri" pitchFamily="34" charset="-122"/>
                <a:cs typeface="Calibri" pitchFamily="34" charset="-120"/>
              </a:rPr>
              <a:t>How FAMCo put the 2026 New Mexico Economic Development Grant to work</a:t>
            </a:r>
            <a:endParaRPr lang="en-US" sz="1700" dirty="0"/>
          </a:p>
        </p:txBody>
      </p:sp>
      <p:sp>
        <p:nvSpPr>
          <p:cNvPr id="6" name="Text 3"/>
          <p:cNvSpPr txBox="1"/>
          <p:nvPr/>
        </p:nvSpPr>
        <p:spPr>
          <a:xfrm>
            <a:off x="548640" y="4434840"/>
            <a:ext cx="8046720" cy="320040"/>
          </a:xfrm>
          <a:prstGeom prst="rect">
            <a:avLst/>
          </a:prstGeom>
          <a:noFill/>
          <a:ln/>
        </p:spPr>
        <p:txBody>
          <a:bodyPr wrap="square" lIns="0" tIns="0" rIns="0" bIns="0" rtlCol="0" anchor="ctr"/>
          <a:lstStyle/>
          <a:p>
            <a:pPr marL="0" indent="0">
              <a:buNone/>
            </a:pPr>
            <a:r>
              <a:rPr lang="en-US" sz="1300" dirty="0">
                <a:solidFill>
                  <a:srgbClr val="C9D3DD"/>
                </a:solidFill>
                <a:latin typeface="Calibri" pitchFamily="34" charset="0"/>
                <a:ea typeface="Calibri" pitchFamily="34" charset="-122"/>
                <a:cs typeface="Calibri" pitchFamily="34" charset="-120"/>
              </a:rPr>
              <a:t>Presented to the NMED Advisors  |  FAMCo, Inc.  |  Las Cruces, NM</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7223760" cy="731520"/>
          </a:xfrm>
          <a:prstGeom prst="rect">
            <a:avLst/>
          </a:prstGeom>
          <a:noFill/>
          <a:ln/>
        </p:spPr>
        <p:txBody>
          <a:bodyPr wrap="square" lIns="0" tIns="0" rIns="0" bIns="0" rtlCol="0" anchor="ctr"/>
          <a:lstStyle/>
          <a:p>
            <a:pPr marL="0" indent="0">
              <a:buNone/>
            </a:pPr>
            <a:r>
              <a:rPr lang="en-US" sz="2800" b="1" dirty="0">
                <a:solidFill>
                  <a:srgbClr val="07294A"/>
                </a:solidFill>
                <a:latin typeface="Cambria" pitchFamily="34" charset="0"/>
                <a:ea typeface="Cambria" pitchFamily="34" charset="-122"/>
                <a:cs typeface="Cambria" pitchFamily="34" charset="-120"/>
              </a:rPr>
              <a:t>The Grant at a Glance</a:t>
            </a:r>
            <a:endParaRPr lang="en-US" sz="2800" dirty="0"/>
          </a:p>
        </p:txBody>
      </p:sp>
      <p:pic>
        <p:nvPicPr>
          <p:cNvPr id="3" name="Image 0" descr="img/logo.png"/>
          <p:cNvPicPr>
            <a:picLocks noChangeAspect="1"/>
          </p:cNvPicPr>
          <p:nvPr/>
        </p:nvPicPr>
        <p:blipFill>
          <a:blip r:embed="rId3"/>
          <a:stretch>
            <a:fillRect/>
          </a:stretch>
        </p:blipFill>
        <p:spPr>
          <a:xfrm>
            <a:off x="7909560" y="411480"/>
            <a:ext cx="777240" cy="449072"/>
          </a:xfrm>
          <a:prstGeom prst="rect">
            <a:avLst/>
          </a:prstGeom>
        </p:spPr>
      </p:pic>
      <p:sp>
        <p:nvSpPr>
          <p:cNvPr id="4" name="Shape 1"/>
          <p:cNvSpPr/>
          <p:nvPr/>
        </p:nvSpPr>
        <p:spPr>
          <a:xfrm>
            <a:off x="457200" y="1280160"/>
            <a:ext cx="3291840" cy="3291840"/>
          </a:xfrm>
          <a:prstGeom prst="roundRect">
            <a:avLst>
              <a:gd name="adj" fmla="val 3333"/>
            </a:avLst>
          </a:prstGeom>
          <a:solidFill>
            <a:srgbClr val="07294A"/>
          </a:solidFill>
          <a:ln/>
        </p:spPr>
        <p:txBody>
          <a:bodyPr/>
          <a:lstStyle/>
          <a:p>
            <a:endParaRPr lang="en-US"/>
          </a:p>
        </p:txBody>
      </p:sp>
      <p:sp>
        <p:nvSpPr>
          <p:cNvPr id="5" name="Text 2"/>
          <p:cNvSpPr txBox="1"/>
          <p:nvPr/>
        </p:nvSpPr>
        <p:spPr>
          <a:xfrm>
            <a:off x="685800" y="1463040"/>
            <a:ext cx="2834640" cy="2926080"/>
          </a:xfrm>
          <a:prstGeom prst="rect">
            <a:avLst/>
          </a:prstGeom>
          <a:noFill/>
          <a:ln/>
        </p:spPr>
        <p:txBody>
          <a:bodyPr wrap="square" lIns="0" tIns="0" rIns="0" bIns="0" rtlCol="0" anchor="t"/>
          <a:lstStyle/>
          <a:p>
            <a:pPr marL="0" indent="0">
              <a:buNone/>
            </a:pPr>
            <a:r>
              <a:rPr lang="en-US" sz="1100" b="1" dirty="0">
                <a:solidFill>
                  <a:srgbClr val="F4BC0C"/>
                </a:solidFill>
                <a:latin typeface="Calibri" pitchFamily="34" charset="0"/>
                <a:ea typeface="Calibri" pitchFamily="34" charset="-122"/>
                <a:cs typeface="Calibri" pitchFamily="34" charset="-120"/>
              </a:rPr>
              <a:t>GRANT</a:t>
            </a:r>
            <a:endParaRPr lang="en-US" sz="1100" dirty="0"/>
          </a:p>
          <a:p>
            <a:pPr marL="0" indent="0">
              <a:buNone/>
            </a:pPr>
            <a:r>
              <a:rPr lang="en-US" sz="1600" b="1" dirty="0">
                <a:solidFill>
                  <a:srgbClr val="FFFFFF"/>
                </a:solidFill>
                <a:latin typeface="Calibri" pitchFamily="34" charset="0"/>
                <a:ea typeface="Calibri" pitchFamily="34" charset="-122"/>
                <a:cs typeface="Calibri" pitchFamily="34" charset="-120"/>
              </a:rPr>
              <a:t>2026 New Mexico Economic Development Grant</a:t>
            </a:r>
            <a:endParaRPr lang="en-US" sz="1100" dirty="0"/>
          </a:p>
          <a:p>
            <a:pPr marL="0" indent="0">
              <a:buNone/>
            </a:pPr>
            <a:r>
              <a:rPr lang="en-US" sz="800" dirty="0">
                <a:solidFill>
                  <a:srgbClr val="000000"/>
                </a:solidFill>
                <a:latin typeface="Calibri" pitchFamily="34" charset="0"/>
                <a:ea typeface="Calibri" pitchFamily="34" charset="-122"/>
                <a:cs typeface="Calibri" pitchFamily="34" charset="-120"/>
              </a:rPr>
              <a:t> </a:t>
            </a:r>
            <a:endParaRPr lang="en-US" sz="1100" dirty="0"/>
          </a:p>
          <a:p>
            <a:pPr marL="0" indent="0">
              <a:buNone/>
            </a:pPr>
            <a:r>
              <a:rPr lang="en-US" sz="1100" b="1" dirty="0">
                <a:solidFill>
                  <a:srgbClr val="F4BC0C"/>
                </a:solidFill>
                <a:latin typeface="Calibri" pitchFamily="34" charset="0"/>
                <a:ea typeface="Calibri" pitchFamily="34" charset="-122"/>
                <a:cs typeface="Calibri" pitchFamily="34" charset="-120"/>
              </a:rPr>
              <a:t>ADMINISTERED BY</a:t>
            </a:r>
            <a:endParaRPr lang="en-US" sz="1100" dirty="0"/>
          </a:p>
          <a:p>
            <a:pPr marL="0" indent="0">
              <a:buNone/>
            </a:pPr>
            <a:r>
              <a:rPr lang="en-US" sz="1500" dirty="0">
                <a:solidFill>
                  <a:srgbClr val="FFFFFF"/>
                </a:solidFill>
                <a:latin typeface="Calibri" pitchFamily="34" charset="0"/>
                <a:ea typeface="Calibri" pitchFamily="34" charset="-122"/>
                <a:cs typeface="Calibri" pitchFamily="34" charset="-120"/>
              </a:rPr>
              <a:t>Community Foundation of Southern NM</a:t>
            </a:r>
            <a:endParaRPr lang="en-US" sz="1100" dirty="0"/>
          </a:p>
          <a:p>
            <a:pPr marL="0" indent="0">
              <a:buNone/>
            </a:pPr>
            <a:r>
              <a:rPr lang="en-US" sz="800" dirty="0">
                <a:solidFill>
                  <a:srgbClr val="000000"/>
                </a:solidFill>
                <a:latin typeface="Calibri" pitchFamily="34" charset="0"/>
                <a:ea typeface="Calibri" pitchFamily="34" charset="-122"/>
                <a:cs typeface="Calibri" pitchFamily="34" charset="-120"/>
              </a:rPr>
              <a:t> </a:t>
            </a:r>
            <a:endParaRPr lang="en-US" sz="1100" dirty="0"/>
          </a:p>
          <a:p>
            <a:pPr marL="0" indent="0">
              <a:buNone/>
            </a:pPr>
            <a:r>
              <a:rPr lang="en-US" sz="1100" b="1" dirty="0">
                <a:solidFill>
                  <a:srgbClr val="F4BC0C"/>
                </a:solidFill>
                <a:latin typeface="Calibri" pitchFamily="34" charset="0"/>
                <a:ea typeface="Calibri" pitchFamily="34" charset="-122"/>
                <a:cs typeface="Calibri" pitchFamily="34" charset="-120"/>
              </a:rPr>
              <a:t>AWARDED</a:t>
            </a:r>
            <a:endParaRPr lang="en-US" sz="1100" dirty="0"/>
          </a:p>
          <a:p>
            <a:pPr marL="0" indent="0">
              <a:buNone/>
            </a:pPr>
            <a:r>
              <a:rPr lang="en-US" sz="1500" dirty="0">
                <a:solidFill>
                  <a:srgbClr val="FFFFFF"/>
                </a:solidFill>
                <a:latin typeface="Calibri" pitchFamily="34" charset="0"/>
                <a:ea typeface="Calibri" pitchFamily="34" charset="-122"/>
                <a:cs typeface="Calibri" pitchFamily="34" charset="-120"/>
              </a:rPr>
              <a:t>April 14, 2026</a:t>
            </a:r>
          </a:p>
          <a:p>
            <a:pPr marL="0" indent="0">
              <a:buNone/>
            </a:pPr>
            <a:endParaRPr lang="en-US" sz="1100" dirty="0"/>
          </a:p>
          <a:p>
            <a:pPr marL="0" indent="0">
              <a:buNone/>
            </a:pPr>
            <a:r>
              <a:rPr lang="en-US" sz="1100" b="1" dirty="0">
                <a:solidFill>
                  <a:srgbClr val="F4BC0C"/>
                </a:solidFill>
                <a:latin typeface="Calibri" pitchFamily="34" charset="0"/>
                <a:ea typeface="Calibri" pitchFamily="34" charset="-122"/>
                <a:cs typeface="Calibri" pitchFamily="34" charset="-120"/>
              </a:rPr>
              <a:t>GRANT PERIOD</a:t>
            </a:r>
            <a:endParaRPr lang="en-US" sz="1100" dirty="0"/>
          </a:p>
          <a:p>
            <a:pPr marL="0" indent="0">
              <a:buNone/>
            </a:pPr>
            <a:r>
              <a:rPr lang="en-US" sz="1500" dirty="0">
                <a:solidFill>
                  <a:srgbClr val="FFFFFF"/>
                </a:solidFill>
                <a:latin typeface="Calibri" pitchFamily="34" charset="0"/>
                <a:ea typeface="Calibri" pitchFamily="34" charset="-122"/>
                <a:cs typeface="Calibri" pitchFamily="34" charset="-120"/>
              </a:rPr>
              <a:t>One year</a:t>
            </a:r>
            <a:endParaRPr lang="en-US" sz="1100" dirty="0"/>
          </a:p>
        </p:txBody>
      </p:sp>
      <p:sp>
        <p:nvSpPr>
          <p:cNvPr id="6" name="Shape 3"/>
          <p:cNvSpPr/>
          <p:nvPr/>
        </p:nvSpPr>
        <p:spPr>
          <a:xfrm>
            <a:off x="4023360" y="1280160"/>
            <a:ext cx="4663440" cy="1005840"/>
          </a:xfrm>
          <a:prstGeom prst="roundRect">
            <a:avLst>
              <a:gd name="adj" fmla="val 9091"/>
            </a:avLst>
          </a:prstGeom>
          <a:solidFill>
            <a:srgbClr val="F3F4F5"/>
          </a:solidFill>
          <a:ln/>
        </p:spPr>
        <p:txBody>
          <a:bodyPr/>
          <a:lstStyle/>
          <a:p>
            <a:endParaRPr lang="en-US"/>
          </a:p>
        </p:txBody>
      </p:sp>
      <p:sp>
        <p:nvSpPr>
          <p:cNvPr id="7" name="Shape 4"/>
          <p:cNvSpPr/>
          <p:nvPr/>
        </p:nvSpPr>
        <p:spPr>
          <a:xfrm>
            <a:off x="4206240" y="1481328"/>
            <a:ext cx="603504" cy="603504"/>
          </a:xfrm>
          <a:prstGeom prst="ellipse">
            <a:avLst/>
          </a:prstGeom>
          <a:solidFill>
            <a:srgbClr val="F4BC0C"/>
          </a:solidFill>
          <a:ln/>
        </p:spPr>
        <p:txBody>
          <a:bodyPr/>
          <a:lstStyle/>
          <a:p>
            <a:endParaRPr lang="en-US"/>
          </a:p>
        </p:txBody>
      </p:sp>
      <p:pic>
        <p:nvPicPr>
          <p:cNvPr id="8" name="Image 1" descr="preencoded.png"/>
          <p:cNvPicPr>
            <a:picLocks noChangeAspect="1"/>
          </p:cNvPicPr>
          <p:nvPr/>
        </p:nvPicPr>
        <p:blipFill>
          <a:blip r:embed="rId4"/>
          <a:stretch>
            <a:fillRect/>
          </a:stretch>
        </p:blipFill>
        <p:spPr>
          <a:xfrm>
            <a:off x="4352544" y="1627632"/>
            <a:ext cx="310896" cy="310896"/>
          </a:xfrm>
          <a:prstGeom prst="rect">
            <a:avLst/>
          </a:prstGeom>
        </p:spPr>
      </p:pic>
      <p:sp>
        <p:nvSpPr>
          <p:cNvPr id="9" name="Text 5"/>
          <p:cNvSpPr txBox="1"/>
          <p:nvPr/>
        </p:nvSpPr>
        <p:spPr>
          <a:xfrm>
            <a:off x="4983480" y="1389888"/>
            <a:ext cx="3566160" cy="365760"/>
          </a:xfrm>
          <a:prstGeom prst="rect">
            <a:avLst/>
          </a:prstGeom>
          <a:noFill/>
          <a:ln/>
        </p:spPr>
        <p:txBody>
          <a:bodyPr wrap="square" lIns="0" tIns="0" rIns="0" bIns="0" rtlCol="0" anchor="ctr"/>
          <a:lstStyle/>
          <a:p>
            <a:pPr marL="0" indent="0">
              <a:buNone/>
            </a:pPr>
            <a:r>
              <a:rPr lang="en-US" sz="1600" b="1" dirty="0" err="1">
                <a:solidFill>
                  <a:srgbClr val="07294A"/>
                </a:solidFill>
                <a:latin typeface="Calibri" pitchFamily="34" charset="0"/>
                <a:ea typeface="Calibri" pitchFamily="34" charset="-122"/>
                <a:cs typeface="Calibri" pitchFamily="34" charset="-120"/>
              </a:rPr>
              <a:t>Tenstar</a:t>
            </a:r>
            <a:r>
              <a:rPr lang="en-US" sz="1600" b="1" dirty="0">
                <a:solidFill>
                  <a:srgbClr val="07294A"/>
                </a:solidFill>
                <a:latin typeface="Calibri" pitchFamily="34" charset="0"/>
                <a:ea typeface="Calibri" pitchFamily="34" charset="-122"/>
                <a:cs typeface="Calibri" pitchFamily="34" charset="-120"/>
              </a:rPr>
              <a:t> Heavy Equipment Simulator</a:t>
            </a:r>
            <a:endParaRPr lang="en-US" sz="1600" dirty="0"/>
          </a:p>
        </p:txBody>
      </p:sp>
      <p:sp>
        <p:nvSpPr>
          <p:cNvPr id="10" name="Text 6"/>
          <p:cNvSpPr txBox="1"/>
          <p:nvPr/>
        </p:nvSpPr>
        <p:spPr>
          <a:xfrm>
            <a:off x="4983480" y="1737360"/>
            <a:ext cx="3566160" cy="292608"/>
          </a:xfrm>
          <a:prstGeom prst="rect">
            <a:avLst/>
          </a:prstGeom>
          <a:noFill/>
          <a:ln/>
        </p:spPr>
        <p:txBody>
          <a:bodyPr wrap="square" lIns="0" tIns="0" rIns="0" bIns="0" rtlCol="0" anchor="ctr"/>
          <a:lstStyle/>
          <a:p>
            <a:pPr marL="0" indent="0">
              <a:buNone/>
            </a:pPr>
            <a:r>
              <a:rPr lang="en-US" sz="1200" dirty="0">
                <a:solidFill>
                  <a:srgbClr val="5B636A"/>
                </a:solidFill>
                <a:latin typeface="Calibri" pitchFamily="34" charset="0"/>
                <a:ea typeface="Calibri" pitchFamily="34" charset="-122"/>
                <a:cs typeface="Calibri" pitchFamily="34" charset="-120"/>
              </a:rPr>
              <a:t>Hands-on practice across all heavy equipment</a:t>
            </a:r>
            <a:endParaRPr lang="en-US" sz="1200" dirty="0"/>
          </a:p>
        </p:txBody>
      </p:sp>
      <p:sp>
        <p:nvSpPr>
          <p:cNvPr id="11" name="Text 7"/>
          <p:cNvSpPr txBox="1"/>
          <p:nvPr/>
        </p:nvSpPr>
        <p:spPr>
          <a:xfrm>
            <a:off x="4983480" y="2011680"/>
            <a:ext cx="3566160" cy="228600"/>
          </a:xfrm>
          <a:prstGeom prst="rect">
            <a:avLst/>
          </a:prstGeom>
          <a:noFill/>
          <a:ln/>
        </p:spPr>
        <p:txBody>
          <a:bodyPr wrap="square" lIns="0" tIns="0" rIns="0" bIns="0" rtlCol="0" anchor="ctr"/>
          <a:lstStyle/>
          <a:p>
            <a:pPr marL="0" indent="0">
              <a:buNone/>
            </a:pPr>
            <a:r>
              <a:rPr lang="en-US" sz="1100" b="1" dirty="0">
                <a:solidFill>
                  <a:srgbClr val="7A5A00"/>
                </a:solidFill>
                <a:latin typeface="Calibri" pitchFamily="34" charset="0"/>
                <a:ea typeface="Calibri" pitchFamily="34" charset="-122"/>
                <a:cs typeface="Calibri" pitchFamily="34" charset="-120"/>
              </a:rPr>
              <a:t>Spent: $100,000</a:t>
            </a:r>
            <a:endParaRPr lang="en-US" sz="1100" dirty="0"/>
          </a:p>
        </p:txBody>
      </p:sp>
      <p:sp>
        <p:nvSpPr>
          <p:cNvPr id="12" name="Shape 8"/>
          <p:cNvSpPr/>
          <p:nvPr/>
        </p:nvSpPr>
        <p:spPr>
          <a:xfrm>
            <a:off x="4023360" y="2423160"/>
            <a:ext cx="4663440" cy="1005840"/>
          </a:xfrm>
          <a:prstGeom prst="roundRect">
            <a:avLst>
              <a:gd name="adj" fmla="val 9091"/>
            </a:avLst>
          </a:prstGeom>
          <a:solidFill>
            <a:srgbClr val="F3F4F5"/>
          </a:solidFill>
          <a:ln/>
        </p:spPr>
        <p:txBody>
          <a:bodyPr/>
          <a:lstStyle/>
          <a:p>
            <a:endParaRPr lang="en-US"/>
          </a:p>
        </p:txBody>
      </p:sp>
      <p:sp>
        <p:nvSpPr>
          <p:cNvPr id="13" name="Shape 9"/>
          <p:cNvSpPr/>
          <p:nvPr/>
        </p:nvSpPr>
        <p:spPr>
          <a:xfrm>
            <a:off x="4206240" y="2624328"/>
            <a:ext cx="603504" cy="603504"/>
          </a:xfrm>
          <a:prstGeom prst="ellipse">
            <a:avLst/>
          </a:prstGeom>
          <a:solidFill>
            <a:srgbClr val="F4BC0C"/>
          </a:solidFill>
          <a:ln/>
        </p:spPr>
        <p:txBody>
          <a:bodyPr/>
          <a:lstStyle/>
          <a:p>
            <a:endParaRPr lang="en-US"/>
          </a:p>
        </p:txBody>
      </p:sp>
      <p:pic>
        <p:nvPicPr>
          <p:cNvPr id="14" name="Image 2" descr="preencoded.png"/>
          <p:cNvPicPr>
            <a:picLocks noChangeAspect="1"/>
          </p:cNvPicPr>
          <p:nvPr/>
        </p:nvPicPr>
        <p:blipFill>
          <a:blip r:embed="rId5"/>
          <a:stretch>
            <a:fillRect/>
          </a:stretch>
        </p:blipFill>
        <p:spPr>
          <a:xfrm>
            <a:off x="4352544" y="2770632"/>
            <a:ext cx="310896" cy="310896"/>
          </a:xfrm>
          <a:prstGeom prst="rect">
            <a:avLst/>
          </a:prstGeom>
        </p:spPr>
      </p:pic>
      <p:sp>
        <p:nvSpPr>
          <p:cNvPr id="15" name="Text 10"/>
          <p:cNvSpPr txBox="1"/>
          <p:nvPr/>
        </p:nvSpPr>
        <p:spPr>
          <a:xfrm>
            <a:off x="4983480" y="2532888"/>
            <a:ext cx="3566160" cy="365760"/>
          </a:xfrm>
          <a:prstGeom prst="rect">
            <a:avLst/>
          </a:prstGeom>
          <a:noFill/>
          <a:ln/>
        </p:spPr>
        <p:txBody>
          <a:bodyPr wrap="square" lIns="0" tIns="0" rIns="0" bIns="0" rtlCol="0" anchor="ctr"/>
          <a:lstStyle/>
          <a:p>
            <a:pPr marL="0" indent="0">
              <a:buNone/>
            </a:pPr>
            <a:r>
              <a:rPr lang="en-US" sz="1600" b="1" dirty="0">
                <a:solidFill>
                  <a:srgbClr val="07294A"/>
                </a:solidFill>
                <a:latin typeface="Calibri" pitchFamily="34" charset="0"/>
                <a:ea typeface="Calibri" pitchFamily="34" charset="-122"/>
                <a:cs typeface="Calibri" pitchFamily="34" charset="-120"/>
              </a:rPr>
              <a:t>Mobile Command Center</a:t>
            </a:r>
            <a:endParaRPr lang="en-US" sz="1600" dirty="0"/>
          </a:p>
        </p:txBody>
      </p:sp>
      <p:sp>
        <p:nvSpPr>
          <p:cNvPr id="16" name="Text 11"/>
          <p:cNvSpPr txBox="1"/>
          <p:nvPr/>
        </p:nvSpPr>
        <p:spPr>
          <a:xfrm>
            <a:off x="4983480" y="2880360"/>
            <a:ext cx="3566160" cy="292608"/>
          </a:xfrm>
          <a:prstGeom prst="rect">
            <a:avLst/>
          </a:prstGeom>
          <a:noFill/>
          <a:ln/>
        </p:spPr>
        <p:txBody>
          <a:bodyPr wrap="square" lIns="0" tIns="0" rIns="0" bIns="0" rtlCol="0" anchor="ctr"/>
          <a:lstStyle/>
          <a:p>
            <a:pPr marL="0" indent="0">
              <a:buNone/>
            </a:pPr>
            <a:r>
              <a:rPr lang="en-US" sz="1200" dirty="0">
                <a:solidFill>
                  <a:srgbClr val="5B636A"/>
                </a:solidFill>
                <a:latin typeface="Calibri" pitchFamily="34" charset="0"/>
                <a:ea typeface="Calibri" pitchFamily="34" charset="-122"/>
                <a:cs typeface="Calibri" pitchFamily="34" charset="-120"/>
              </a:rPr>
              <a:t>A mobile command trailer built to carry the simulator to job sites</a:t>
            </a:r>
            <a:endParaRPr lang="en-US" sz="1200" dirty="0"/>
          </a:p>
        </p:txBody>
      </p:sp>
      <p:sp>
        <p:nvSpPr>
          <p:cNvPr id="17" name="Text 12"/>
          <p:cNvSpPr txBox="1"/>
          <p:nvPr/>
        </p:nvSpPr>
        <p:spPr>
          <a:xfrm>
            <a:off x="4983480" y="3154680"/>
            <a:ext cx="3566160" cy="228600"/>
          </a:xfrm>
          <a:prstGeom prst="rect">
            <a:avLst/>
          </a:prstGeom>
          <a:noFill/>
          <a:ln/>
        </p:spPr>
        <p:txBody>
          <a:bodyPr wrap="square" lIns="0" tIns="0" rIns="0" bIns="0" rtlCol="0" anchor="ctr"/>
          <a:lstStyle/>
          <a:p>
            <a:pPr marL="0" indent="0">
              <a:buNone/>
            </a:pPr>
            <a:r>
              <a:rPr lang="en-US" sz="1100" b="1" dirty="0">
                <a:solidFill>
                  <a:srgbClr val="7A5A00"/>
                </a:solidFill>
                <a:latin typeface="Calibri" pitchFamily="34" charset="0"/>
                <a:ea typeface="Calibri" pitchFamily="34" charset="-122"/>
                <a:cs typeface="Calibri" pitchFamily="34" charset="-120"/>
              </a:rPr>
              <a:t>Spent: $105,000</a:t>
            </a:r>
            <a:endParaRPr lang="en-US" sz="1100" dirty="0"/>
          </a:p>
        </p:txBody>
      </p:sp>
      <p:sp>
        <p:nvSpPr>
          <p:cNvPr id="18" name="Shape 13"/>
          <p:cNvSpPr/>
          <p:nvPr/>
        </p:nvSpPr>
        <p:spPr>
          <a:xfrm>
            <a:off x="4023360" y="3566160"/>
            <a:ext cx="4663440" cy="1005840"/>
          </a:xfrm>
          <a:prstGeom prst="roundRect">
            <a:avLst>
              <a:gd name="adj" fmla="val 9091"/>
            </a:avLst>
          </a:prstGeom>
          <a:solidFill>
            <a:srgbClr val="F3F4F5"/>
          </a:solidFill>
          <a:ln/>
        </p:spPr>
        <p:txBody>
          <a:bodyPr/>
          <a:lstStyle/>
          <a:p>
            <a:endParaRPr lang="en-US"/>
          </a:p>
        </p:txBody>
      </p:sp>
      <p:sp>
        <p:nvSpPr>
          <p:cNvPr id="19" name="Shape 14"/>
          <p:cNvSpPr/>
          <p:nvPr/>
        </p:nvSpPr>
        <p:spPr>
          <a:xfrm>
            <a:off x="4206240" y="3767328"/>
            <a:ext cx="603504" cy="603504"/>
          </a:xfrm>
          <a:prstGeom prst="ellipse">
            <a:avLst/>
          </a:prstGeom>
          <a:solidFill>
            <a:srgbClr val="F4BC0C"/>
          </a:solidFill>
          <a:ln/>
        </p:spPr>
        <p:txBody>
          <a:bodyPr/>
          <a:lstStyle/>
          <a:p>
            <a:endParaRPr lang="en-US"/>
          </a:p>
        </p:txBody>
      </p:sp>
      <p:pic>
        <p:nvPicPr>
          <p:cNvPr id="20" name="Image 3" descr="preencoded.png"/>
          <p:cNvPicPr>
            <a:picLocks noChangeAspect="1"/>
          </p:cNvPicPr>
          <p:nvPr/>
        </p:nvPicPr>
        <p:blipFill>
          <a:blip r:embed="rId6"/>
          <a:stretch>
            <a:fillRect/>
          </a:stretch>
        </p:blipFill>
        <p:spPr>
          <a:xfrm>
            <a:off x="4352544" y="3913632"/>
            <a:ext cx="310896" cy="310896"/>
          </a:xfrm>
          <a:prstGeom prst="rect">
            <a:avLst/>
          </a:prstGeom>
        </p:spPr>
      </p:pic>
      <p:sp>
        <p:nvSpPr>
          <p:cNvPr id="21" name="Text 15"/>
          <p:cNvSpPr txBox="1"/>
          <p:nvPr/>
        </p:nvSpPr>
        <p:spPr>
          <a:xfrm>
            <a:off x="4983480" y="3675888"/>
            <a:ext cx="3566160" cy="365760"/>
          </a:xfrm>
          <a:prstGeom prst="rect">
            <a:avLst/>
          </a:prstGeom>
          <a:noFill/>
          <a:ln/>
        </p:spPr>
        <p:txBody>
          <a:bodyPr wrap="square" lIns="0" tIns="0" rIns="0" bIns="0" rtlCol="0" anchor="ctr"/>
          <a:lstStyle/>
          <a:p>
            <a:pPr marL="0" indent="0">
              <a:buNone/>
            </a:pPr>
            <a:r>
              <a:rPr lang="en-US" sz="1600" b="1" dirty="0">
                <a:solidFill>
                  <a:srgbClr val="07294A"/>
                </a:solidFill>
                <a:latin typeface="Calibri" pitchFamily="34" charset="0"/>
                <a:ea typeface="Calibri" pitchFamily="34" charset="-122"/>
                <a:cs typeface="Calibri" pitchFamily="34" charset="-120"/>
              </a:rPr>
              <a:t>Training Classroom Building</a:t>
            </a:r>
            <a:endParaRPr lang="en-US" sz="1600" dirty="0"/>
          </a:p>
        </p:txBody>
      </p:sp>
      <p:sp>
        <p:nvSpPr>
          <p:cNvPr id="22" name="Text 16"/>
          <p:cNvSpPr txBox="1"/>
          <p:nvPr/>
        </p:nvSpPr>
        <p:spPr>
          <a:xfrm>
            <a:off x="4983480" y="4023360"/>
            <a:ext cx="3566160" cy="292608"/>
          </a:xfrm>
          <a:prstGeom prst="rect">
            <a:avLst/>
          </a:prstGeom>
          <a:noFill/>
          <a:ln/>
        </p:spPr>
        <p:txBody>
          <a:bodyPr wrap="square" lIns="0" tIns="0" rIns="0" bIns="0" rtlCol="0" anchor="ctr"/>
          <a:lstStyle/>
          <a:p>
            <a:pPr marL="0" indent="0">
              <a:buNone/>
            </a:pPr>
            <a:r>
              <a:rPr lang="en-US" sz="1200" dirty="0">
                <a:solidFill>
                  <a:srgbClr val="5B636A"/>
                </a:solidFill>
                <a:latin typeface="Calibri" pitchFamily="34" charset="0"/>
                <a:ea typeface="Calibri" pitchFamily="34" charset="-122"/>
                <a:cs typeface="Calibri" pitchFamily="34" charset="-120"/>
              </a:rPr>
              <a:t>On-site at the FAMCo yard; houses the simulator</a:t>
            </a:r>
            <a:endParaRPr lang="en-US" sz="1200" dirty="0"/>
          </a:p>
        </p:txBody>
      </p:sp>
      <p:sp>
        <p:nvSpPr>
          <p:cNvPr id="23" name="Text 17"/>
          <p:cNvSpPr txBox="1"/>
          <p:nvPr/>
        </p:nvSpPr>
        <p:spPr>
          <a:xfrm>
            <a:off x="4983480" y="4297680"/>
            <a:ext cx="3566160" cy="228600"/>
          </a:xfrm>
          <a:prstGeom prst="rect">
            <a:avLst/>
          </a:prstGeom>
          <a:noFill/>
          <a:ln/>
        </p:spPr>
        <p:txBody>
          <a:bodyPr wrap="square" lIns="0" tIns="0" rIns="0" bIns="0" rtlCol="0" anchor="ctr"/>
          <a:lstStyle/>
          <a:p>
            <a:pPr marL="0" indent="0">
              <a:buNone/>
            </a:pPr>
            <a:r>
              <a:rPr lang="en-US" sz="1100" b="1" dirty="0">
                <a:solidFill>
                  <a:srgbClr val="7A5A00"/>
                </a:solidFill>
                <a:latin typeface="Calibri" pitchFamily="34" charset="0"/>
                <a:ea typeface="Calibri" pitchFamily="34" charset="-122"/>
                <a:cs typeface="Calibri" pitchFamily="34" charset="-120"/>
              </a:rPr>
              <a:t>Spent: $35,000</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7223760" cy="731520"/>
          </a:xfrm>
          <a:prstGeom prst="rect">
            <a:avLst/>
          </a:prstGeom>
          <a:noFill/>
          <a:ln/>
        </p:spPr>
        <p:txBody>
          <a:bodyPr wrap="square" lIns="0" tIns="0" rIns="0" bIns="0" rtlCol="0" anchor="ctr"/>
          <a:lstStyle/>
          <a:p>
            <a:pPr marL="0" indent="0">
              <a:buNone/>
            </a:pPr>
            <a:r>
              <a:rPr lang="en-US" sz="2800" b="1" dirty="0">
                <a:solidFill>
                  <a:srgbClr val="07294A"/>
                </a:solidFill>
                <a:latin typeface="Cambria" pitchFamily="34" charset="0"/>
                <a:ea typeface="Cambria" pitchFamily="34" charset="-122"/>
                <a:cs typeface="Cambria" pitchFamily="34" charset="-120"/>
              </a:rPr>
              <a:t>The Simulator in Action</a:t>
            </a:r>
            <a:endParaRPr lang="en-US" sz="2800" dirty="0"/>
          </a:p>
        </p:txBody>
      </p:sp>
      <p:pic>
        <p:nvPicPr>
          <p:cNvPr id="3" name="Image 0" descr="img/logo.png"/>
          <p:cNvPicPr>
            <a:picLocks noChangeAspect="1"/>
          </p:cNvPicPr>
          <p:nvPr/>
        </p:nvPicPr>
        <p:blipFill>
          <a:blip r:embed="rId3"/>
          <a:stretch>
            <a:fillRect/>
          </a:stretch>
        </p:blipFill>
        <p:spPr>
          <a:xfrm>
            <a:off x="7909560" y="411480"/>
            <a:ext cx="777240" cy="449072"/>
          </a:xfrm>
          <a:prstGeom prst="rect">
            <a:avLst/>
          </a:prstGeom>
        </p:spPr>
      </p:pic>
      <p:pic>
        <p:nvPicPr>
          <p:cNvPr id="4" name="Image 1" descr="img/sim.jpg"/>
          <p:cNvPicPr>
            <a:picLocks noChangeAspect="1"/>
          </p:cNvPicPr>
          <p:nvPr/>
        </p:nvPicPr>
        <p:blipFill>
          <a:blip r:embed="rId4"/>
          <a:stretch>
            <a:fillRect/>
          </a:stretch>
        </p:blipFill>
        <p:spPr>
          <a:xfrm>
            <a:off x="457200" y="1234440"/>
            <a:ext cx="2423160" cy="3017520"/>
          </a:xfrm>
          <a:prstGeom prst="rect">
            <a:avLst/>
          </a:prstGeom>
        </p:spPr>
      </p:pic>
      <p:pic>
        <p:nvPicPr>
          <p:cNvPr id="5" name="Image 2" descr="img/group.jpg"/>
          <p:cNvPicPr>
            <a:picLocks noChangeAspect="1"/>
          </p:cNvPicPr>
          <p:nvPr/>
        </p:nvPicPr>
        <p:blipFill>
          <a:blip r:embed="rId5"/>
          <a:stretch>
            <a:fillRect/>
          </a:stretch>
        </p:blipFill>
        <p:spPr>
          <a:xfrm>
            <a:off x="3017520" y="1234440"/>
            <a:ext cx="2423160" cy="3017520"/>
          </a:xfrm>
          <a:prstGeom prst="rect">
            <a:avLst/>
          </a:prstGeom>
        </p:spPr>
      </p:pic>
      <p:sp>
        <p:nvSpPr>
          <p:cNvPr id="6" name="Text 1"/>
          <p:cNvSpPr txBox="1"/>
          <p:nvPr/>
        </p:nvSpPr>
        <p:spPr>
          <a:xfrm>
            <a:off x="457200" y="4343400"/>
            <a:ext cx="2423160" cy="411480"/>
          </a:xfrm>
          <a:prstGeom prst="rect">
            <a:avLst/>
          </a:prstGeom>
          <a:noFill/>
          <a:ln/>
        </p:spPr>
        <p:txBody>
          <a:bodyPr wrap="square" lIns="0" tIns="0" rIns="0" bIns="0" rtlCol="0" anchor="t"/>
          <a:lstStyle/>
          <a:p>
            <a:pPr marL="0" indent="0">
              <a:buNone/>
            </a:pPr>
            <a:r>
              <a:rPr lang="en-US" sz="1100" dirty="0">
                <a:solidFill>
                  <a:srgbClr val="5B636A"/>
                </a:solidFill>
                <a:latin typeface="Calibri" pitchFamily="34" charset="0"/>
                <a:ea typeface="Calibri" pitchFamily="34" charset="-122"/>
                <a:cs typeface="Calibri" pitchFamily="34" charset="-120"/>
              </a:rPr>
              <a:t>Tenstar simulator in the classroom</a:t>
            </a:r>
            <a:endParaRPr lang="en-US" sz="1100" dirty="0"/>
          </a:p>
        </p:txBody>
      </p:sp>
      <p:sp>
        <p:nvSpPr>
          <p:cNvPr id="7" name="Text 2"/>
          <p:cNvSpPr txBox="1"/>
          <p:nvPr/>
        </p:nvSpPr>
        <p:spPr>
          <a:xfrm>
            <a:off x="3017520" y="4343400"/>
            <a:ext cx="2423160" cy="411480"/>
          </a:xfrm>
          <a:prstGeom prst="rect">
            <a:avLst/>
          </a:prstGeom>
          <a:noFill/>
          <a:ln/>
        </p:spPr>
        <p:txBody>
          <a:bodyPr wrap="square" lIns="0" tIns="0" rIns="0" bIns="0" rtlCol="0" anchor="t"/>
          <a:lstStyle/>
          <a:p>
            <a:pPr marL="0" indent="0">
              <a:buNone/>
            </a:pPr>
            <a:r>
              <a:rPr lang="en-US" sz="1100" dirty="0">
                <a:solidFill>
                  <a:srgbClr val="5B636A"/>
                </a:solidFill>
                <a:latin typeface="Calibri" pitchFamily="34" charset="0"/>
                <a:ea typeface="Calibri" pitchFamily="34" charset="-122"/>
                <a:cs typeface="Calibri" pitchFamily="34" charset="-120"/>
              </a:rPr>
              <a:t>Pre-apprentices training on the simulator</a:t>
            </a:r>
            <a:endParaRPr lang="en-US" sz="1100" dirty="0"/>
          </a:p>
        </p:txBody>
      </p:sp>
      <p:sp>
        <p:nvSpPr>
          <p:cNvPr id="8" name="Text 3"/>
          <p:cNvSpPr txBox="1"/>
          <p:nvPr/>
        </p:nvSpPr>
        <p:spPr>
          <a:xfrm>
            <a:off x="5760720" y="1234440"/>
            <a:ext cx="2926080" cy="457200"/>
          </a:xfrm>
          <a:prstGeom prst="rect">
            <a:avLst/>
          </a:prstGeom>
          <a:noFill/>
          <a:ln/>
        </p:spPr>
        <p:txBody>
          <a:bodyPr wrap="square" lIns="0" tIns="0" rIns="0" bIns="0" rtlCol="0" anchor="t"/>
          <a:lstStyle/>
          <a:p>
            <a:pPr marL="0" indent="0">
              <a:buNone/>
            </a:pPr>
            <a:r>
              <a:rPr lang="en-US" sz="1500" dirty="0">
                <a:solidFill>
                  <a:srgbClr val="5B636A"/>
                </a:solidFill>
                <a:latin typeface="Calibri" pitchFamily="34" charset="0"/>
                <a:ea typeface="Calibri" pitchFamily="34" charset="-122"/>
                <a:cs typeface="Calibri" pitchFamily="34" charset="-120"/>
              </a:rPr>
              <a:t>Tenstar, trains on all heavy equipment</a:t>
            </a:r>
            <a:endParaRPr lang="en-US" sz="1500" dirty="0"/>
          </a:p>
        </p:txBody>
      </p:sp>
      <p:sp>
        <p:nvSpPr>
          <p:cNvPr id="9" name="Shape 4"/>
          <p:cNvSpPr/>
          <p:nvPr/>
        </p:nvSpPr>
        <p:spPr>
          <a:xfrm>
            <a:off x="5760720" y="1828800"/>
            <a:ext cx="2926080" cy="1417320"/>
          </a:xfrm>
          <a:prstGeom prst="roundRect">
            <a:avLst>
              <a:gd name="adj" fmla="val 7742"/>
            </a:avLst>
          </a:prstGeom>
          <a:solidFill>
            <a:srgbClr val="07294A"/>
          </a:solidFill>
          <a:ln/>
        </p:spPr>
        <p:txBody>
          <a:bodyPr/>
          <a:lstStyle/>
          <a:p>
            <a:endParaRPr lang="en-US"/>
          </a:p>
        </p:txBody>
      </p:sp>
      <p:sp>
        <p:nvSpPr>
          <p:cNvPr id="10" name="Text 5"/>
          <p:cNvSpPr txBox="1"/>
          <p:nvPr/>
        </p:nvSpPr>
        <p:spPr>
          <a:xfrm>
            <a:off x="5943600" y="1901952"/>
            <a:ext cx="2560320" cy="822960"/>
          </a:xfrm>
          <a:prstGeom prst="rect">
            <a:avLst/>
          </a:prstGeom>
          <a:noFill/>
          <a:ln/>
        </p:spPr>
        <p:txBody>
          <a:bodyPr wrap="square" lIns="0" tIns="0" rIns="0" bIns="0" rtlCol="0" anchor="ctr"/>
          <a:lstStyle/>
          <a:p>
            <a:pPr marL="0" indent="0">
              <a:buNone/>
            </a:pPr>
            <a:r>
              <a:rPr lang="en-US" sz="5400" b="1" dirty="0">
                <a:solidFill>
                  <a:srgbClr val="F4BC0C"/>
                </a:solidFill>
                <a:latin typeface="Cambria" pitchFamily="34" charset="0"/>
                <a:ea typeface="Cambria" pitchFamily="34" charset="-122"/>
                <a:cs typeface="Cambria" pitchFamily="34" charset="-120"/>
              </a:rPr>
              <a:t>100+</a:t>
            </a:r>
            <a:endParaRPr lang="en-US" sz="5400" dirty="0"/>
          </a:p>
        </p:txBody>
      </p:sp>
      <p:sp>
        <p:nvSpPr>
          <p:cNvPr id="11" name="Text 6"/>
          <p:cNvSpPr txBox="1"/>
          <p:nvPr/>
        </p:nvSpPr>
        <p:spPr>
          <a:xfrm>
            <a:off x="5943600" y="2697480"/>
            <a:ext cx="2560320" cy="457200"/>
          </a:xfrm>
          <a:prstGeom prst="rect">
            <a:avLst/>
          </a:prstGeom>
          <a:noFill/>
          <a:ln/>
        </p:spPr>
        <p:txBody>
          <a:bodyPr wrap="square" lIns="0" tIns="0" rIns="0" bIns="0" rtlCol="0" anchor="t"/>
          <a:lstStyle/>
          <a:p>
            <a:pPr marL="0" indent="0">
              <a:buNone/>
            </a:pPr>
            <a:r>
              <a:rPr lang="en-US" sz="1250" dirty="0">
                <a:solidFill>
                  <a:srgbClr val="FFFFFF"/>
                </a:solidFill>
                <a:latin typeface="Calibri" pitchFamily="34" charset="0"/>
                <a:ea typeface="Calibri" pitchFamily="34" charset="-122"/>
                <a:cs typeface="Calibri" pitchFamily="34" charset="-120"/>
              </a:rPr>
              <a:t>hours logged by apprentices and pre-apprentices to date</a:t>
            </a:r>
            <a:endParaRPr lang="en-US" sz="1250" dirty="0"/>
          </a:p>
        </p:txBody>
      </p:sp>
      <p:sp>
        <p:nvSpPr>
          <p:cNvPr id="12" name="Text 7"/>
          <p:cNvSpPr txBox="1"/>
          <p:nvPr/>
        </p:nvSpPr>
        <p:spPr>
          <a:xfrm>
            <a:off x="5760720" y="3429000"/>
            <a:ext cx="2926080" cy="128016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07294A"/>
                </a:solidFill>
                <a:latin typeface="Calibri" pitchFamily="34" charset="0"/>
                <a:ea typeface="Calibri" pitchFamily="34" charset="-122"/>
                <a:cs typeface="Calibri" pitchFamily="34" charset="-120"/>
              </a:rPr>
              <a:t>Trainees build machine skills before working on live sites</a:t>
            </a:r>
            <a:endParaRPr lang="en-US" sz="1300" dirty="0"/>
          </a:p>
          <a:p>
            <a:pPr marL="342900" indent="-342900">
              <a:spcAft>
                <a:spcPts val="600"/>
              </a:spcAft>
              <a:buSzPct val="100000"/>
              <a:buChar char="•"/>
            </a:pPr>
            <a:r>
              <a:rPr lang="en-US" sz="1300" dirty="0">
                <a:solidFill>
                  <a:srgbClr val="07294A"/>
                </a:solidFill>
                <a:latin typeface="Calibri" pitchFamily="34" charset="0"/>
                <a:ea typeface="Calibri" pitchFamily="34" charset="-122"/>
                <a:cs typeface="Calibri" pitchFamily="34" charset="-120"/>
              </a:rPr>
              <a:t>Used by both the apprenticeship and the pre-apprenticeship</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7223760" cy="731520"/>
          </a:xfrm>
          <a:prstGeom prst="rect">
            <a:avLst/>
          </a:prstGeom>
          <a:noFill/>
          <a:ln/>
        </p:spPr>
        <p:txBody>
          <a:bodyPr wrap="square" lIns="0" tIns="0" rIns="0" bIns="0" rtlCol="0" anchor="ctr"/>
          <a:lstStyle/>
          <a:p>
            <a:pPr marL="0" indent="0">
              <a:buNone/>
            </a:pPr>
            <a:r>
              <a:rPr lang="en-US" sz="2800" b="1" dirty="0">
                <a:solidFill>
                  <a:srgbClr val="07294A"/>
                </a:solidFill>
                <a:latin typeface="Cambria" pitchFamily="34" charset="0"/>
                <a:ea typeface="Cambria" pitchFamily="34" charset="-122"/>
                <a:cs typeface="Cambria" pitchFamily="34" charset="-120"/>
              </a:rPr>
              <a:t>Classroom and Mobile Command Center</a:t>
            </a:r>
            <a:endParaRPr lang="en-US" sz="2800" dirty="0"/>
          </a:p>
        </p:txBody>
      </p:sp>
      <p:pic>
        <p:nvPicPr>
          <p:cNvPr id="3" name="Image 0" descr="img/logo.png"/>
          <p:cNvPicPr>
            <a:picLocks noChangeAspect="1"/>
          </p:cNvPicPr>
          <p:nvPr/>
        </p:nvPicPr>
        <p:blipFill>
          <a:blip r:embed="rId3"/>
          <a:stretch>
            <a:fillRect/>
          </a:stretch>
        </p:blipFill>
        <p:spPr>
          <a:xfrm>
            <a:off x="7909560" y="411480"/>
            <a:ext cx="777240" cy="449072"/>
          </a:xfrm>
          <a:prstGeom prst="rect">
            <a:avLst/>
          </a:prstGeom>
        </p:spPr>
      </p:pic>
      <p:pic>
        <p:nvPicPr>
          <p:cNvPr id="4" name="Image 1" descr="img/building.jpg"/>
          <p:cNvPicPr>
            <a:picLocks noChangeAspect="1"/>
          </p:cNvPicPr>
          <p:nvPr/>
        </p:nvPicPr>
        <p:blipFill>
          <a:blip r:embed="rId4"/>
          <a:stretch>
            <a:fillRect/>
          </a:stretch>
        </p:blipFill>
        <p:spPr>
          <a:xfrm>
            <a:off x="457200" y="1280160"/>
            <a:ext cx="2468880" cy="1989734"/>
          </a:xfrm>
          <a:prstGeom prst="rect">
            <a:avLst/>
          </a:prstGeom>
        </p:spPr>
      </p:pic>
      <p:sp>
        <p:nvSpPr>
          <p:cNvPr id="5" name="Text 1"/>
          <p:cNvSpPr txBox="1"/>
          <p:nvPr/>
        </p:nvSpPr>
        <p:spPr>
          <a:xfrm>
            <a:off x="457200" y="3429000"/>
            <a:ext cx="2468880" cy="365760"/>
          </a:xfrm>
          <a:prstGeom prst="rect">
            <a:avLst/>
          </a:prstGeom>
          <a:noFill/>
          <a:ln/>
        </p:spPr>
        <p:txBody>
          <a:bodyPr wrap="square" lIns="0" tIns="0" rIns="0" bIns="0" rtlCol="0" anchor="ctr"/>
          <a:lstStyle/>
          <a:p>
            <a:pPr marL="0" indent="0">
              <a:buNone/>
            </a:pPr>
            <a:r>
              <a:rPr lang="en-US" sz="1700" b="1" dirty="0">
                <a:solidFill>
                  <a:srgbClr val="07294A"/>
                </a:solidFill>
                <a:latin typeface="Calibri" pitchFamily="34" charset="0"/>
                <a:ea typeface="Calibri" pitchFamily="34" charset="-122"/>
                <a:cs typeface="Calibri" pitchFamily="34" charset="-120"/>
              </a:rPr>
              <a:t>The Training Classroom</a:t>
            </a:r>
            <a:endParaRPr lang="en-US" sz="1700" dirty="0"/>
          </a:p>
        </p:txBody>
      </p:sp>
      <p:sp>
        <p:nvSpPr>
          <p:cNvPr id="6" name="Text 2"/>
          <p:cNvSpPr txBox="1"/>
          <p:nvPr/>
        </p:nvSpPr>
        <p:spPr>
          <a:xfrm>
            <a:off x="457200" y="3840480"/>
            <a:ext cx="2468880" cy="822960"/>
          </a:xfrm>
          <a:prstGeom prst="rect">
            <a:avLst/>
          </a:prstGeom>
          <a:noFill/>
          <a:ln/>
        </p:spPr>
        <p:txBody>
          <a:bodyPr wrap="square" lIns="0" tIns="0" rIns="0" bIns="0" rtlCol="0" anchor="t"/>
          <a:lstStyle/>
          <a:p>
            <a:pPr marL="0" indent="0">
              <a:buNone/>
            </a:pPr>
            <a:r>
              <a:rPr lang="en-US" sz="1300" dirty="0">
                <a:solidFill>
                  <a:srgbClr val="5B636A"/>
                </a:solidFill>
                <a:latin typeface="Calibri" pitchFamily="34" charset="0"/>
                <a:ea typeface="Calibri" pitchFamily="34" charset="-122"/>
                <a:cs typeface="Calibri" pitchFamily="34" charset="-120"/>
              </a:rPr>
              <a:t>Purchased and set up at the FAMCo yard as a dedicated training space.</a:t>
            </a:r>
            <a:endParaRPr lang="en-US" sz="1300" dirty="0"/>
          </a:p>
        </p:txBody>
      </p:sp>
      <p:pic>
        <p:nvPicPr>
          <p:cNvPr id="7" name="Image 2" descr="img/class.jpg"/>
          <p:cNvPicPr>
            <a:picLocks noChangeAspect="1"/>
          </p:cNvPicPr>
          <p:nvPr/>
        </p:nvPicPr>
        <p:blipFill>
          <a:blip r:embed="rId5"/>
          <a:stretch>
            <a:fillRect/>
          </a:stretch>
        </p:blipFill>
        <p:spPr>
          <a:xfrm>
            <a:off x="3337560" y="1280160"/>
            <a:ext cx="2468880" cy="1989734"/>
          </a:xfrm>
          <a:prstGeom prst="rect">
            <a:avLst/>
          </a:prstGeom>
        </p:spPr>
      </p:pic>
      <p:sp>
        <p:nvSpPr>
          <p:cNvPr id="8" name="Text 3"/>
          <p:cNvSpPr txBox="1"/>
          <p:nvPr/>
        </p:nvSpPr>
        <p:spPr>
          <a:xfrm>
            <a:off x="3337560" y="3429000"/>
            <a:ext cx="2468880" cy="365760"/>
          </a:xfrm>
          <a:prstGeom prst="rect">
            <a:avLst/>
          </a:prstGeom>
          <a:noFill/>
          <a:ln/>
        </p:spPr>
        <p:txBody>
          <a:bodyPr wrap="square" lIns="0" tIns="0" rIns="0" bIns="0" rtlCol="0" anchor="ctr"/>
          <a:lstStyle/>
          <a:p>
            <a:pPr marL="0" indent="0">
              <a:buNone/>
            </a:pPr>
            <a:r>
              <a:rPr lang="en-US" sz="1700" b="1" dirty="0">
                <a:solidFill>
                  <a:srgbClr val="07294A"/>
                </a:solidFill>
                <a:latin typeface="Calibri" pitchFamily="34" charset="0"/>
                <a:ea typeface="Calibri" pitchFamily="34" charset="-122"/>
                <a:cs typeface="Calibri" pitchFamily="34" charset="-120"/>
              </a:rPr>
              <a:t>Inside The Classroom</a:t>
            </a:r>
            <a:endParaRPr lang="en-US" sz="1700" dirty="0"/>
          </a:p>
        </p:txBody>
      </p:sp>
      <p:sp>
        <p:nvSpPr>
          <p:cNvPr id="9" name="Text 4"/>
          <p:cNvSpPr txBox="1"/>
          <p:nvPr/>
        </p:nvSpPr>
        <p:spPr>
          <a:xfrm>
            <a:off x="3337560" y="3840480"/>
            <a:ext cx="2468880" cy="822960"/>
          </a:xfrm>
          <a:prstGeom prst="rect">
            <a:avLst/>
          </a:prstGeom>
          <a:noFill/>
          <a:ln/>
        </p:spPr>
        <p:txBody>
          <a:bodyPr wrap="square" lIns="0" tIns="0" rIns="0" bIns="0" rtlCol="0" anchor="t"/>
          <a:lstStyle/>
          <a:p>
            <a:pPr marL="0" indent="0">
              <a:buNone/>
            </a:pPr>
            <a:r>
              <a:rPr lang="en-US" sz="1300" dirty="0">
                <a:solidFill>
                  <a:srgbClr val="5B636A"/>
                </a:solidFill>
                <a:latin typeface="Calibri" pitchFamily="34" charset="0"/>
                <a:ea typeface="Calibri" pitchFamily="34" charset="-122"/>
                <a:cs typeface="Calibri" pitchFamily="34" charset="-120"/>
              </a:rPr>
              <a:t>Houses the simulator, with room for instruction and group sessions.</a:t>
            </a:r>
            <a:endParaRPr lang="en-US" sz="1300" dirty="0"/>
          </a:p>
        </p:txBody>
      </p:sp>
      <p:pic>
        <p:nvPicPr>
          <p:cNvPr id="10" name="Image 3" descr="img/mcc.jpg"/>
          <p:cNvPicPr>
            <a:picLocks noChangeAspect="1"/>
          </p:cNvPicPr>
          <p:nvPr/>
        </p:nvPicPr>
        <p:blipFill>
          <a:blip r:embed="rId6"/>
          <a:stretch>
            <a:fillRect/>
          </a:stretch>
        </p:blipFill>
        <p:spPr>
          <a:xfrm>
            <a:off x="6217920" y="1280160"/>
            <a:ext cx="2468880" cy="1989734"/>
          </a:xfrm>
          <a:prstGeom prst="rect">
            <a:avLst/>
          </a:prstGeom>
        </p:spPr>
      </p:pic>
      <p:sp>
        <p:nvSpPr>
          <p:cNvPr id="11" name="Text 5"/>
          <p:cNvSpPr txBox="1"/>
          <p:nvPr/>
        </p:nvSpPr>
        <p:spPr>
          <a:xfrm>
            <a:off x="6217920" y="3429000"/>
            <a:ext cx="2468880" cy="365760"/>
          </a:xfrm>
          <a:prstGeom prst="rect">
            <a:avLst/>
          </a:prstGeom>
          <a:noFill/>
          <a:ln/>
        </p:spPr>
        <p:txBody>
          <a:bodyPr wrap="square" lIns="0" tIns="0" rIns="0" bIns="0" rtlCol="0" anchor="ctr"/>
          <a:lstStyle/>
          <a:p>
            <a:pPr marL="0" indent="0">
              <a:buNone/>
            </a:pPr>
            <a:r>
              <a:rPr lang="en-US" sz="1700" b="1" dirty="0">
                <a:solidFill>
                  <a:srgbClr val="07294A"/>
                </a:solidFill>
                <a:latin typeface="Calibri" pitchFamily="34" charset="0"/>
                <a:ea typeface="Calibri" pitchFamily="34" charset="-122"/>
                <a:cs typeface="Calibri" pitchFamily="34" charset="-120"/>
              </a:rPr>
              <a:t>Mobile Command Center</a:t>
            </a:r>
            <a:endParaRPr lang="en-US" sz="1700" dirty="0"/>
          </a:p>
        </p:txBody>
      </p:sp>
      <p:sp>
        <p:nvSpPr>
          <p:cNvPr id="12" name="Text 6"/>
          <p:cNvSpPr txBox="1"/>
          <p:nvPr/>
        </p:nvSpPr>
        <p:spPr>
          <a:xfrm>
            <a:off x="6217920" y="3840480"/>
            <a:ext cx="2468880" cy="822960"/>
          </a:xfrm>
          <a:prstGeom prst="rect">
            <a:avLst/>
          </a:prstGeom>
          <a:noFill/>
          <a:ln/>
        </p:spPr>
        <p:txBody>
          <a:bodyPr wrap="square" lIns="0" tIns="0" rIns="0" bIns="0" rtlCol="0" anchor="t"/>
          <a:lstStyle/>
          <a:p>
            <a:pPr marL="0" indent="0">
              <a:buNone/>
            </a:pPr>
            <a:r>
              <a:rPr lang="en-US" sz="1300" dirty="0">
                <a:solidFill>
                  <a:srgbClr val="5B636A"/>
                </a:solidFill>
                <a:latin typeface="Calibri" pitchFamily="34" charset="0"/>
                <a:ea typeface="Calibri" pitchFamily="34" charset="-122"/>
                <a:cs typeface="Calibri" pitchFamily="34" charset="-120"/>
              </a:rPr>
              <a:t>A mobile command trailer designed to bring the simulator to job sites.</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291840" cy="5143500"/>
          </a:xfrm>
          <a:prstGeom prst="rect">
            <a:avLst/>
          </a:prstGeom>
          <a:solidFill>
            <a:srgbClr val="07294A"/>
          </a:solidFill>
          <a:ln/>
        </p:spPr>
        <p:txBody>
          <a:bodyPr/>
          <a:lstStyle/>
          <a:p>
            <a:endParaRPr lang="en-US"/>
          </a:p>
        </p:txBody>
      </p:sp>
      <p:sp>
        <p:nvSpPr>
          <p:cNvPr id="3" name="Text 1"/>
          <p:cNvSpPr txBox="1"/>
          <p:nvPr/>
        </p:nvSpPr>
        <p:spPr>
          <a:xfrm>
            <a:off x="457200" y="914400"/>
            <a:ext cx="2377440" cy="1463040"/>
          </a:xfrm>
          <a:prstGeom prst="rect">
            <a:avLst/>
          </a:prstGeom>
          <a:noFill/>
          <a:ln/>
        </p:spPr>
        <p:txBody>
          <a:bodyPr wrap="square" lIns="0" tIns="0" rIns="0" bIns="0" rtlCol="0" anchor="ctr"/>
          <a:lstStyle/>
          <a:p>
            <a:pPr marL="0" indent="0">
              <a:buNone/>
            </a:pPr>
            <a:r>
              <a:rPr lang="en-US" sz="11000" b="1" dirty="0">
                <a:solidFill>
                  <a:srgbClr val="F4BC0C"/>
                </a:solidFill>
                <a:latin typeface="Cambria" pitchFamily="34" charset="0"/>
                <a:ea typeface="Cambria" pitchFamily="34" charset="-122"/>
                <a:cs typeface="Cambria" pitchFamily="34" charset="-120"/>
              </a:rPr>
              <a:t>7</a:t>
            </a:r>
            <a:endParaRPr lang="en-US" sz="11000" dirty="0"/>
          </a:p>
        </p:txBody>
      </p:sp>
      <p:sp>
        <p:nvSpPr>
          <p:cNvPr id="4" name="Text 2"/>
          <p:cNvSpPr txBox="1"/>
          <p:nvPr/>
        </p:nvSpPr>
        <p:spPr>
          <a:xfrm>
            <a:off x="457200" y="2468880"/>
            <a:ext cx="2468880" cy="914400"/>
          </a:xfrm>
          <a:prstGeom prst="rect">
            <a:avLst/>
          </a:prstGeom>
          <a:noFill/>
          <a:ln/>
        </p:spPr>
        <p:txBody>
          <a:bodyPr wrap="square" lIns="0" tIns="0" rIns="0" bIns="0" rtlCol="0" anchor="t"/>
          <a:lstStyle/>
          <a:p>
            <a:pPr marL="0" indent="0">
              <a:buNone/>
            </a:pPr>
            <a:r>
              <a:rPr lang="en-US" dirty="0">
                <a:solidFill>
                  <a:srgbClr val="FFFFFF"/>
                </a:solidFill>
                <a:latin typeface="Calibri" pitchFamily="34" charset="0"/>
                <a:ea typeface="Calibri" pitchFamily="34" charset="-122"/>
                <a:cs typeface="Calibri" pitchFamily="34" charset="-120"/>
              </a:rPr>
              <a:t>P</a:t>
            </a:r>
            <a:r>
              <a:rPr lang="en-US" sz="1800" dirty="0">
                <a:solidFill>
                  <a:srgbClr val="FFFFFF"/>
                </a:solidFill>
                <a:latin typeface="Calibri" pitchFamily="34" charset="0"/>
                <a:ea typeface="Calibri" pitchFamily="34" charset="-122"/>
                <a:cs typeface="Calibri" pitchFamily="34" charset="-120"/>
              </a:rPr>
              <a:t>re-apprentices completed the summer pilot</a:t>
            </a:r>
            <a:endParaRPr lang="en-US" sz="1800" dirty="0"/>
          </a:p>
        </p:txBody>
      </p:sp>
      <p:sp>
        <p:nvSpPr>
          <p:cNvPr id="5" name="Text 3"/>
          <p:cNvSpPr txBox="1"/>
          <p:nvPr/>
        </p:nvSpPr>
        <p:spPr>
          <a:xfrm>
            <a:off x="3749040" y="457200"/>
            <a:ext cx="4023360" cy="822960"/>
          </a:xfrm>
          <a:prstGeom prst="rect">
            <a:avLst/>
          </a:prstGeom>
          <a:noFill/>
          <a:ln/>
        </p:spPr>
        <p:txBody>
          <a:bodyPr wrap="square" lIns="0" tIns="0" rIns="0" bIns="0" rtlCol="0" anchor="ctr"/>
          <a:lstStyle/>
          <a:p>
            <a:pPr marL="0" indent="0">
              <a:buNone/>
            </a:pPr>
            <a:r>
              <a:rPr lang="en-US" sz="2600" b="1" dirty="0">
                <a:solidFill>
                  <a:srgbClr val="07294A"/>
                </a:solidFill>
                <a:latin typeface="Cambria" pitchFamily="34" charset="0"/>
                <a:ea typeface="Cambria" pitchFamily="34" charset="-122"/>
                <a:cs typeface="Cambria" pitchFamily="34" charset="-120"/>
              </a:rPr>
              <a:t>Summer 2026 pre-apprenticeship pilot</a:t>
            </a:r>
            <a:endParaRPr lang="en-US" sz="2600" dirty="0"/>
          </a:p>
        </p:txBody>
      </p:sp>
      <p:pic>
        <p:nvPicPr>
          <p:cNvPr id="6" name="Image 0" descr="img/logo.png"/>
          <p:cNvPicPr>
            <a:picLocks noChangeAspect="1"/>
          </p:cNvPicPr>
          <p:nvPr/>
        </p:nvPicPr>
        <p:blipFill>
          <a:blip r:embed="rId3"/>
          <a:stretch>
            <a:fillRect/>
          </a:stretch>
        </p:blipFill>
        <p:spPr>
          <a:xfrm>
            <a:off x="7909560" y="411480"/>
            <a:ext cx="777240" cy="449072"/>
          </a:xfrm>
          <a:prstGeom prst="rect">
            <a:avLst/>
          </a:prstGeom>
        </p:spPr>
      </p:pic>
      <p:sp>
        <p:nvSpPr>
          <p:cNvPr id="7" name="Shape 4"/>
          <p:cNvSpPr/>
          <p:nvPr/>
        </p:nvSpPr>
        <p:spPr>
          <a:xfrm>
            <a:off x="3749040" y="1508760"/>
            <a:ext cx="548640" cy="548640"/>
          </a:xfrm>
          <a:prstGeom prst="ellipse">
            <a:avLst/>
          </a:prstGeom>
          <a:solidFill>
            <a:srgbClr val="F4BC0C"/>
          </a:solidFill>
          <a:ln/>
        </p:spPr>
        <p:txBody>
          <a:bodyPr/>
          <a:lstStyle/>
          <a:p>
            <a:endParaRPr lang="en-US"/>
          </a:p>
        </p:txBody>
      </p:sp>
      <p:pic>
        <p:nvPicPr>
          <p:cNvPr id="8" name="Image 1" descr="preencoded.png"/>
          <p:cNvPicPr>
            <a:picLocks noChangeAspect="1"/>
          </p:cNvPicPr>
          <p:nvPr/>
        </p:nvPicPr>
        <p:blipFill>
          <a:blip r:embed="rId4"/>
          <a:stretch>
            <a:fillRect/>
          </a:stretch>
        </p:blipFill>
        <p:spPr>
          <a:xfrm>
            <a:off x="3886200" y="1645920"/>
            <a:ext cx="274320" cy="274320"/>
          </a:xfrm>
          <a:prstGeom prst="rect">
            <a:avLst/>
          </a:prstGeom>
        </p:spPr>
      </p:pic>
      <p:sp>
        <p:nvSpPr>
          <p:cNvPr id="9" name="Text 5"/>
          <p:cNvSpPr txBox="1"/>
          <p:nvPr/>
        </p:nvSpPr>
        <p:spPr>
          <a:xfrm>
            <a:off x="4526280" y="1463040"/>
            <a:ext cx="4160520" cy="320040"/>
          </a:xfrm>
          <a:prstGeom prst="rect">
            <a:avLst/>
          </a:prstGeom>
          <a:noFill/>
          <a:ln/>
        </p:spPr>
        <p:txBody>
          <a:bodyPr wrap="square" lIns="0" tIns="0" rIns="0" bIns="0" rtlCol="0" anchor="ctr"/>
          <a:lstStyle/>
          <a:p>
            <a:pPr marL="0" indent="0">
              <a:buNone/>
            </a:pPr>
            <a:r>
              <a:rPr lang="en-US" sz="1600" b="1" dirty="0">
                <a:solidFill>
                  <a:srgbClr val="07294A"/>
                </a:solidFill>
                <a:latin typeface="Calibri" pitchFamily="34" charset="0"/>
                <a:ea typeface="Calibri" pitchFamily="34" charset="-122"/>
                <a:cs typeface="Calibri" pitchFamily="34" charset="-120"/>
              </a:rPr>
              <a:t>In collaboration with the Bridge of Southern NM</a:t>
            </a:r>
            <a:endParaRPr lang="en-US" sz="1600" dirty="0"/>
          </a:p>
        </p:txBody>
      </p:sp>
      <p:sp>
        <p:nvSpPr>
          <p:cNvPr id="10" name="Text 6"/>
          <p:cNvSpPr txBox="1"/>
          <p:nvPr/>
        </p:nvSpPr>
        <p:spPr>
          <a:xfrm>
            <a:off x="4526280" y="1792224"/>
            <a:ext cx="4160520" cy="457200"/>
          </a:xfrm>
          <a:prstGeom prst="rect">
            <a:avLst/>
          </a:prstGeom>
          <a:noFill/>
          <a:ln/>
        </p:spPr>
        <p:txBody>
          <a:bodyPr wrap="square" lIns="0" tIns="0" rIns="0" bIns="0" rtlCol="0" anchor="t"/>
          <a:lstStyle/>
          <a:p>
            <a:pPr marL="0" indent="0">
              <a:buNone/>
            </a:pPr>
            <a:r>
              <a:rPr lang="en-US" sz="1250" dirty="0">
                <a:solidFill>
                  <a:srgbClr val="5B636A"/>
                </a:solidFill>
                <a:latin typeface="Calibri" pitchFamily="34" charset="0"/>
                <a:ea typeface="Calibri" pitchFamily="34" charset="-122"/>
                <a:cs typeface="Calibri" pitchFamily="34" charset="-120"/>
              </a:rPr>
              <a:t>A community partnership to reach and support new trainees</a:t>
            </a:r>
            <a:endParaRPr lang="en-US" sz="1250" dirty="0"/>
          </a:p>
        </p:txBody>
      </p:sp>
      <p:sp>
        <p:nvSpPr>
          <p:cNvPr id="11" name="Shape 7"/>
          <p:cNvSpPr/>
          <p:nvPr/>
        </p:nvSpPr>
        <p:spPr>
          <a:xfrm>
            <a:off x="3749040" y="2377440"/>
            <a:ext cx="548640" cy="548640"/>
          </a:xfrm>
          <a:prstGeom prst="ellipse">
            <a:avLst/>
          </a:prstGeom>
          <a:solidFill>
            <a:srgbClr val="F4BC0C"/>
          </a:solidFill>
          <a:ln/>
        </p:spPr>
        <p:txBody>
          <a:bodyPr/>
          <a:lstStyle/>
          <a:p>
            <a:endParaRPr lang="en-US"/>
          </a:p>
        </p:txBody>
      </p:sp>
      <p:pic>
        <p:nvPicPr>
          <p:cNvPr id="12" name="Image 2" descr="preencoded.png"/>
          <p:cNvPicPr>
            <a:picLocks noChangeAspect="1"/>
          </p:cNvPicPr>
          <p:nvPr/>
        </p:nvPicPr>
        <p:blipFill>
          <a:blip r:embed="rId5"/>
          <a:stretch>
            <a:fillRect/>
          </a:stretch>
        </p:blipFill>
        <p:spPr>
          <a:xfrm>
            <a:off x="3886200" y="2514600"/>
            <a:ext cx="274320" cy="274320"/>
          </a:xfrm>
          <a:prstGeom prst="rect">
            <a:avLst/>
          </a:prstGeom>
        </p:spPr>
      </p:pic>
      <p:sp>
        <p:nvSpPr>
          <p:cNvPr id="13" name="Text 8"/>
          <p:cNvSpPr txBox="1"/>
          <p:nvPr/>
        </p:nvSpPr>
        <p:spPr>
          <a:xfrm>
            <a:off x="4526280" y="2331720"/>
            <a:ext cx="4160520" cy="320040"/>
          </a:xfrm>
          <a:prstGeom prst="rect">
            <a:avLst/>
          </a:prstGeom>
          <a:noFill/>
          <a:ln/>
        </p:spPr>
        <p:txBody>
          <a:bodyPr wrap="square" lIns="0" tIns="0" rIns="0" bIns="0" rtlCol="0" anchor="ctr"/>
          <a:lstStyle/>
          <a:p>
            <a:pPr marL="0" indent="0">
              <a:buNone/>
            </a:pPr>
            <a:r>
              <a:rPr lang="en-US" sz="1600" b="1" dirty="0">
                <a:solidFill>
                  <a:srgbClr val="07294A"/>
                </a:solidFill>
                <a:latin typeface="Calibri" pitchFamily="34" charset="0"/>
                <a:ea typeface="Calibri" pitchFamily="34" charset="-122"/>
                <a:cs typeface="Calibri" pitchFamily="34" charset="-120"/>
              </a:rPr>
              <a:t>NCCER Core modules</a:t>
            </a:r>
            <a:endParaRPr lang="en-US" sz="1600" dirty="0"/>
          </a:p>
        </p:txBody>
      </p:sp>
      <p:sp>
        <p:nvSpPr>
          <p:cNvPr id="14" name="Text 9"/>
          <p:cNvSpPr txBox="1"/>
          <p:nvPr/>
        </p:nvSpPr>
        <p:spPr>
          <a:xfrm>
            <a:off x="4526280" y="2660904"/>
            <a:ext cx="4160520" cy="457200"/>
          </a:xfrm>
          <a:prstGeom prst="rect">
            <a:avLst/>
          </a:prstGeom>
          <a:noFill/>
          <a:ln/>
        </p:spPr>
        <p:txBody>
          <a:bodyPr wrap="square" lIns="0" tIns="0" rIns="0" bIns="0" rtlCol="0" anchor="t"/>
          <a:lstStyle/>
          <a:p>
            <a:pPr marL="0" indent="0">
              <a:buNone/>
            </a:pPr>
            <a:r>
              <a:rPr lang="en-US" sz="1250" dirty="0">
                <a:solidFill>
                  <a:srgbClr val="5B636A"/>
                </a:solidFill>
                <a:latin typeface="Calibri" pitchFamily="34" charset="0"/>
                <a:ea typeface="Calibri" pitchFamily="34" charset="-122"/>
                <a:cs typeface="Calibri" pitchFamily="34" charset="-120"/>
              </a:rPr>
              <a:t>All 7 pre-apprentices finished the nationally recognized curriculum</a:t>
            </a:r>
            <a:endParaRPr lang="en-US" sz="1250" dirty="0"/>
          </a:p>
        </p:txBody>
      </p:sp>
      <p:sp>
        <p:nvSpPr>
          <p:cNvPr id="15" name="Shape 10"/>
          <p:cNvSpPr/>
          <p:nvPr/>
        </p:nvSpPr>
        <p:spPr>
          <a:xfrm>
            <a:off x="3749040" y="3246120"/>
            <a:ext cx="548640" cy="548640"/>
          </a:xfrm>
          <a:prstGeom prst="ellipse">
            <a:avLst/>
          </a:prstGeom>
          <a:solidFill>
            <a:srgbClr val="F4BC0C"/>
          </a:solidFill>
          <a:ln/>
        </p:spPr>
        <p:txBody>
          <a:bodyPr/>
          <a:lstStyle/>
          <a:p>
            <a:endParaRPr lang="en-US"/>
          </a:p>
        </p:txBody>
      </p:sp>
      <p:pic>
        <p:nvPicPr>
          <p:cNvPr id="16" name="Image 3" descr="preencoded.png"/>
          <p:cNvPicPr>
            <a:picLocks noChangeAspect="1"/>
          </p:cNvPicPr>
          <p:nvPr/>
        </p:nvPicPr>
        <p:blipFill>
          <a:blip r:embed="rId6"/>
          <a:stretch>
            <a:fillRect/>
          </a:stretch>
        </p:blipFill>
        <p:spPr>
          <a:xfrm>
            <a:off x="3886200" y="3383280"/>
            <a:ext cx="274320" cy="274320"/>
          </a:xfrm>
          <a:prstGeom prst="rect">
            <a:avLst/>
          </a:prstGeom>
        </p:spPr>
      </p:pic>
      <p:sp>
        <p:nvSpPr>
          <p:cNvPr id="17" name="Text 11"/>
          <p:cNvSpPr txBox="1"/>
          <p:nvPr/>
        </p:nvSpPr>
        <p:spPr>
          <a:xfrm>
            <a:off x="4526280" y="3200400"/>
            <a:ext cx="4160520" cy="320040"/>
          </a:xfrm>
          <a:prstGeom prst="rect">
            <a:avLst/>
          </a:prstGeom>
          <a:noFill/>
          <a:ln/>
        </p:spPr>
        <p:txBody>
          <a:bodyPr wrap="square" lIns="0" tIns="0" rIns="0" bIns="0" rtlCol="0" anchor="ctr"/>
          <a:lstStyle/>
          <a:p>
            <a:pPr marL="0" indent="0">
              <a:buNone/>
            </a:pPr>
            <a:r>
              <a:rPr lang="en-US" sz="1600" b="1" dirty="0">
                <a:solidFill>
                  <a:srgbClr val="07294A"/>
                </a:solidFill>
                <a:latin typeface="Calibri" pitchFamily="34" charset="0"/>
                <a:ea typeface="Calibri" pitchFamily="34" charset="-122"/>
                <a:cs typeface="Calibri" pitchFamily="34" charset="-120"/>
              </a:rPr>
              <a:t>Simulator time</a:t>
            </a:r>
            <a:endParaRPr lang="en-US" sz="1600" dirty="0"/>
          </a:p>
        </p:txBody>
      </p:sp>
      <p:sp>
        <p:nvSpPr>
          <p:cNvPr id="18" name="Text 12"/>
          <p:cNvSpPr txBox="1"/>
          <p:nvPr/>
        </p:nvSpPr>
        <p:spPr>
          <a:xfrm>
            <a:off x="4526280" y="3529584"/>
            <a:ext cx="4160520" cy="457200"/>
          </a:xfrm>
          <a:prstGeom prst="rect">
            <a:avLst/>
          </a:prstGeom>
          <a:noFill/>
          <a:ln/>
        </p:spPr>
        <p:txBody>
          <a:bodyPr wrap="square" lIns="0" tIns="0" rIns="0" bIns="0" rtlCol="0" anchor="t"/>
          <a:lstStyle/>
          <a:p>
            <a:pPr marL="0" indent="0">
              <a:buNone/>
            </a:pPr>
            <a:r>
              <a:rPr lang="en-US" sz="1250" dirty="0">
                <a:solidFill>
                  <a:srgbClr val="5B636A"/>
                </a:solidFill>
                <a:latin typeface="Calibri" pitchFamily="34" charset="0"/>
                <a:ea typeface="Calibri" pitchFamily="34" charset="-122"/>
                <a:cs typeface="Calibri" pitchFamily="34" charset="-120"/>
              </a:rPr>
              <a:t>Pre-apprentices trained on the Tenstar alongside our apprentices</a:t>
            </a:r>
            <a:endParaRPr lang="en-US" sz="1250" dirty="0"/>
          </a:p>
        </p:txBody>
      </p:sp>
      <p:sp>
        <p:nvSpPr>
          <p:cNvPr id="19" name="Shape 13"/>
          <p:cNvSpPr/>
          <p:nvPr/>
        </p:nvSpPr>
        <p:spPr>
          <a:xfrm>
            <a:off x="3749040" y="4114800"/>
            <a:ext cx="548640" cy="548640"/>
          </a:xfrm>
          <a:prstGeom prst="ellipse">
            <a:avLst/>
          </a:prstGeom>
          <a:solidFill>
            <a:srgbClr val="F4BC0C"/>
          </a:solidFill>
          <a:ln/>
        </p:spPr>
        <p:txBody>
          <a:bodyPr/>
          <a:lstStyle/>
          <a:p>
            <a:endParaRPr lang="en-US"/>
          </a:p>
        </p:txBody>
      </p:sp>
      <p:pic>
        <p:nvPicPr>
          <p:cNvPr id="20" name="Image 4" descr="preencoded.png"/>
          <p:cNvPicPr>
            <a:picLocks noChangeAspect="1"/>
          </p:cNvPicPr>
          <p:nvPr/>
        </p:nvPicPr>
        <p:blipFill>
          <a:blip r:embed="rId7"/>
          <a:stretch>
            <a:fillRect/>
          </a:stretch>
        </p:blipFill>
        <p:spPr>
          <a:xfrm>
            <a:off x="3886200" y="4251960"/>
            <a:ext cx="274320" cy="274320"/>
          </a:xfrm>
          <a:prstGeom prst="rect">
            <a:avLst/>
          </a:prstGeom>
        </p:spPr>
      </p:pic>
      <p:sp>
        <p:nvSpPr>
          <p:cNvPr id="21" name="Text 14"/>
          <p:cNvSpPr txBox="1"/>
          <p:nvPr/>
        </p:nvSpPr>
        <p:spPr>
          <a:xfrm>
            <a:off x="4526280" y="4069080"/>
            <a:ext cx="4160520" cy="320040"/>
          </a:xfrm>
          <a:prstGeom prst="rect">
            <a:avLst/>
          </a:prstGeom>
          <a:noFill/>
          <a:ln/>
        </p:spPr>
        <p:txBody>
          <a:bodyPr wrap="square" lIns="0" tIns="0" rIns="0" bIns="0" rtlCol="0" anchor="ctr"/>
          <a:lstStyle/>
          <a:p>
            <a:pPr marL="0" indent="0">
              <a:buNone/>
            </a:pPr>
            <a:r>
              <a:rPr lang="en-US" sz="1600" b="1" dirty="0">
                <a:solidFill>
                  <a:srgbClr val="07294A"/>
                </a:solidFill>
                <a:latin typeface="Calibri" pitchFamily="34" charset="0"/>
                <a:ea typeface="Calibri" pitchFamily="34" charset="-122"/>
                <a:cs typeface="Calibri" pitchFamily="34" charset="-120"/>
              </a:rPr>
              <a:t>Safety credentials</a:t>
            </a:r>
            <a:endParaRPr lang="en-US" sz="1600" dirty="0"/>
          </a:p>
        </p:txBody>
      </p:sp>
      <p:sp>
        <p:nvSpPr>
          <p:cNvPr id="22" name="Text 15"/>
          <p:cNvSpPr txBox="1"/>
          <p:nvPr/>
        </p:nvSpPr>
        <p:spPr>
          <a:xfrm>
            <a:off x="4526280" y="4398264"/>
            <a:ext cx="4160520" cy="457200"/>
          </a:xfrm>
          <a:prstGeom prst="rect">
            <a:avLst/>
          </a:prstGeom>
          <a:noFill/>
          <a:ln/>
        </p:spPr>
        <p:txBody>
          <a:bodyPr wrap="square" lIns="0" tIns="0" rIns="0" bIns="0" rtlCol="0" anchor="t"/>
          <a:lstStyle/>
          <a:p>
            <a:pPr marL="0" indent="0">
              <a:buNone/>
            </a:pPr>
            <a:r>
              <a:rPr lang="en-US" sz="1250" dirty="0">
                <a:solidFill>
                  <a:srgbClr val="5B636A"/>
                </a:solidFill>
                <a:latin typeface="Calibri" pitchFamily="34" charset="0"/>
                <a:ea typeface="Calibri" pitchFamily="34" charset="-122"/>
                <a:cs typeface="Calibri" pitchFamily="34" charset="-120"/>
              </a:rPr>
              <a:t>OSHA 10, First Aid, CPR and AED, earned by pre-apprentices and apprentices</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4F5"/>
        </a:solidFill>
        <a:effectLst/>
      </p:bgPr>
    </p:bg>
    <p:spTree>
      <p:nvGrpSpPr>
        <p:cNvPr id="1" name=""/>
        <p:cNvGrpSpPr/>
        <p:nvPr/>
      </p:nvGrpSpPr>
      <p:grpSpPr>
        <a:xfrm>
          <a:off x="0" y="0"/>
          <a:ext cx="0" cy="0"/>
          <a:chOff x="0" y="0"/>
          <a:chExt cx="0" cy="0"/>
        </a:xfrm>
      </p:grpSpPr>
      <p:sp>
        <p:nvSpPr>
          <p:cNvPr id="2" name="Text 0"/>
          <p:cNvSpPr txBox="1"/>
          <p:nvPr/>
        </p:nvSpPr>
        <p:spPr>
          <a:xfrm>
            <a:off x="457200" y="320040"/>
            <a:ext cx="7223760" cy="731520"/>
          </a:xfrm>
          <a:prstGeom prst="rect">
            <a:avLst/>
          </a:prstGeom>
          <a:noFill/>
          <a:ln/>
        </p:spPr>
        <p:txBody>
          <a:bodyPr wrap="square" lIns="0" tIns="0" rIns="0" bIns="0" rtlCol="0" anchor="ctr"/>
          <a:lstStyle/>
          <a:p>
            <a:pPr marL="0" indent="0">
              <a:buNone/>
            </a:pPr>
            <a:r>
              <a:rPr lang="en-US" sz="2800" b="1" dirty="0">
                <a:solidFill>
                  <a:srgbClr val="07294A"/>
                </a:solidFill>
                <a:latin typeface="Cambria" pitchFamily="34" charset="0"/>
                <a:ea typeface="Cambria" pitchFamily="34" charset="-122"/>
                <a:cs typeface="Cambria" pitchFamily="34" charset="-120"/>
              </a:rPr>
              <a:t>Results: training that leads to paychecks</a:t>
            </a:r>
            <a:endParaRPr lang="en-US" sz="2800" dirty="0"/>
          </a:p>
        </p:txBody>
      </p:sp>
      <p:pic>
        <p:nvPicPr>
          <p:cNvPr id="3" name="Image 0" descr="img/logo.png"/>
          <p:cNvPicPr>
            <a:picLocks noChangeAspect="1"/>
          </p:cNvPicPr>
          <p:nvPr/>
        </p:nvPicPr>
        <p:blipFill>
          <a:blip r:embed="rId3"/>
          <a:stretch>
            <a:fillRect/>
          </a:stretch>
        </p:blipFill>
        <p:spPr>
          <a:xfrm>
            <a:off x="7909560" y="411480"/>
            <a:ext cx="777240" cy="449072"/>
          </a:xfrm>
          <a:prstGeom prst="rect">
            <a:avLst/>
          </a:prstGeom>
        </p:spPr>
      </p:pic>
      <p:sp>
        <p:nvSpPr>
          <p:cNvPr id="4" name="Shape 1"/>
          <p:cNvSpPr/>
          <p:nvPr/>
        </p:nvSpPr>
        <p:spPr>
          <a:xfrm>
            <a:off x="457200" y="1280160"/>
            <a:ext cx="2560320" cy="1600200"/>
          </a:xfrm>
          <a:prstGeom prst="roundRect">
            <a:avLst>
              <a:gd name="adj" fmla="val 6857"/>
            </a:avLst>
          </a:prstGeom>
          <a:solidFill>
            <a:srgbClr val="FFFFFF"/>
          </a:solidFill>
          <a:ln/>
          <a:effectLst>
            <a:outerShdw blurRad="76200" dist="25400" dir="5400000" algn="bl" rotWithShape="0">
              <a:srgbClr val="000000">
                <a:alpha val="12000"/>
              </a:srgbClr>
            </a:outerShdw>
          </a:effectLst>
        </p:spPr>
        <p:txBody>
          <a:bodyPr/>
          <a:lstStyle/>
          <a:p>
            <a:endParaRPr lang="en-US"/>
          </a:p>
        </p:txBody>
      </p:sp>
      <p:sp>
        <p:nvSpPr>
          <p:cNvPr id="5" name="Text 2"/>
          <p:cNvSpPr txBox="1"/>
          <p:nvPr/>
        </p:nvSpPr>
        <p:spPr>
          <a:xfrm>
            <a:off x="640080" y="1371600"/>
            <a:ext cx="2194560" cy="777240"/>
          </a:xfrm>
          <a:prstGeom prst="rect">
            <a:avLst/>
          </a:prstGeom>
          <a:noFill/>
          <a:ln/>
        </p:spPr>
        <p:txBody>
          <a:bodyPr wrap="square" lIns="0" tIns="0" rIns="0" bIns="0" rtlCol="0" anchor="ctr"/>
          <a:lstStyle/>
          <a:p>
            <a:pPr marL="0" indent="0">
              <a:buNone/>
            </a:pPr>
            <a:r>
              <a:rPr lang="en-US" sz="4000" b="1" dirty="0">
                <a:solidFill>
                  <a:srgbClr val="07294A"/>
                </a:solidFill>
                <a:latin typeface="Cambria" pitchFamily="34" charset="0"/>
                <a:ea typeface="Cambria" pitchFamily="34" charset="-122"/>
                <a:cs typeface="Cambria" pitchFamily="34" charset="-120"/>
              </a:rPr>
              <a:t>7 of 7</a:t>
            </a:r>
            <a:endParaRPr lang="en-US" sz="4000" dirty="0"/>
          </a:p>
        </p:txBody>
      </p:sp>
      <p:sp>
        <p:nvSpPr>
          <p:cNvPr id="6" name="Text 3"/>
          <p:cNvSpPr txBox="1"/>
          <p:nvPr/>
        </p:nvSpPr>
        <p:spPr>
          <a:xfrm>
            <a:off x="640080" y="2148840"/>
            <a:ext cx="2194560" cy="640080"/>
          </a:xfrm>
          <a:prstGeom prst="rect">
            <a:avLst/>
          </a:prstGeom>
          <a:noFill/>
          <a:ln/>
        </p:spPr>
        <p:txBody>
          <a:bodyPr wrap="square" lIns="0" tIns="0" rIns="0" bIns="0" rtlCol="0" anchor="t"/>
          <a:lstStyle/>
          <a:p>
            <a:pPr marL="0" indent="0">
              <a:buNone/>
            </a:pPr>
            <a:r>
              <a:rPr lang="en-US" sz="1300" dirty="0">
                <a:solidFill>
                  <a:srgbClr val="5B636A"/>
                </a:solidFill>
                <a:latin typeface="Calibri" pitchFamily="34" charset="0"/>
                <a:ea typeface="Calibri" pitchFamily="34" charset="-122"/>
                <a:cs typeface="Calibri" pitchFamily="34" charset="-120"/>
              </a:rPr>
              <a:t>pre-apprentices now employed or in an apprenticeship (100%)</a:t>
            </a:r>
            <a:endParaRPr lang="en-US" sz="1300" dirty="0"/>
          </a:p>
        </p:txBody>
      </p:sp>
      <p:sp>
        <p:nvSpPr>
          <p:cNvPr id="7" name="Shape 4"/>
          <p:cNvSpPr/>
          <p:nvPr/>
        </p:nvSpPr>
        <p:spPr>
          <a:xfrm>
            <a:off x="3291840" y="1280160"/>
            <a:ext cx="2560320" cy="1600200"/>
          </a:xfrm>
          <a:prstGeom prst="roundRect">
            <a:avLst>
              <a:gd name="adj" fmla="val 6857"/>
            </a:avLst>
          </a:prstGeom>
          <a:solidFill>
            <a:srgbClr val="FFFFFF"/>
          </a:solidFill>
          <a:ln/>
          <a:effectLst>
            <a:outerShdw blurRad="76200" dist="25400" dir="5400000" algn="bl" rotWithShape="0">
              <a:srgbClr val="000000">
                <a:alpha val="12000"/>
              </a:srgbClr>
            </a:outerShdw>
          </a:effectLst>
        </p:spPr>
        <p:txBody>
          <a:bodyPr/>
          <a:lstStyle/>
          <a:p>
            <a:endParaRPr lang="en-US"/>
          </a:p>
        </p:txBody>
      </p:sp>
      <p:sp>
        <p:nvSpPr>
          <p:cNvPr id="8" name="Text 5"/>
          <p:cNvSpPr txBox="1"/>
          <p:nvPr/>
        </p:nvSpPr>
        <p:spPr>
          <a:xfrm>
            <a:off x="3474720" y="1371600"/>
            <a:ext cx="2194560" cy="777240"/>
          </a:xfrm>
          <a:prstGeom prst="rect">
            <a:avLst/>
          </a:prstGeom>
          <a:noFill/>
          <a:ln/>
        </p:spPr>
        <p:txBody>
          <a:bodyPr wrap="square" lIns="0" tIns="0" rIns="0" bIns="0" rtlCol="0" anchor="ctr"/>
          <a:lstStyle/>
          <a:p>
            <a:pPr marL="0" indent="0">
              <a:buNone/>
            </a:pPr>
            <a:r>
              <a:rPr lang="en-US" sz="4000" b="1" dirty="0">
                <a:solidFill>
                  <a:srgbClr val="07294A"/>
                </a:solidFill>
                <a:latin typeface="Cambria" pitchFamily="34" charset="0"/>
                <a:ea typeface="Cambria" pitchFamily="34" charset="-122"/>
                <a:cs typeface="Cambria" pitchFamily="34" charset="-120"/>
              </a:rPr>
              <a:t>4</a:t>
            </a:r>
            <a:endParaRPr lang="en-US" sz="4000" dirty="0"/>
          </a:p>
        </p:txBody>
      </p:sp>
      <p:sp>
        <p:nvSpPr>
          <p:cNvPr id="9" name="Text 6"/>
          <p:cNvSpPr txBox="1"/>
          <p:nvPr/>
        </p:nvSpPr>
        <p:spPr>
          <a:xfrm>
            <a:off x="3474720" y="2148840"/>
            <a:ext cx="2194560" cy="640080"/>
          </a:xfrm>
          <a:prstGeom prst="rect">
            <a:avLst/>
          </a:prstGeom>
          <a:noFill/>
          <a:ln/>
        </p:spPr>
        <p:txBody>
          <a:bodyPr wrap="square" lIns="0" tIns="0" rIns="0" bIns="0" rtlCol="0" anchor="t"/>
          <a:lstStyle/>
          <a:p>
            <a:pPr marL="0" indent="0">
              <a:buNone/>
            </a:pPr>
            <a:r>
              <a:rPr lang="en-US" sz="1300" dirty="0">
                <a:solidFill>
                  <a:srgbClr val="5B636A"/>
                </a:solidFill>
                <a:latin typeface="Calibri" pitchFamily="34" charset="0"/>
                <a:ea typeface="Calibri" pitchFamily="34" charset="-122"/>
                <a:cs typeface="Calibri" pitchFamily="34" charset="-120"/>
              </a:rPr>
              <a:t>Heavy Equipment Operator apprentices on the job</a:t>
            </a:r>
            <a:endParaRPr lang="en-US" sz="1300" dirty="0"/>
          </a:p>
        </p:txBody>
      </p:sp>
      <p:sp>
        <p:nvSpPr>
          <p:cNvPr id="10" name="Shape 7"/>
          <p:cNvSpPr/>
          <p:nvPr/>
        </p:nvSpPr>
        <p:spPr>
          <a:xfrm>
            <a:off x="6126480" y="1280160"/>
            <a:ext cx="2560320" cy="1600200"/>
          </a:xfrm>
          <a:prstGeom prst="roundRect">
            <a:avLst>
              <a:gd name="adj" fmla="val 6857"/>
            </a:avLst>
          </a:prstGeom>
          <a:solidFill>
            <a:srgbClr val="FFFFFF"/>
          </a:solidFill>
          <a:ln/>
          <a:effectLst>
            <a:outerShdw blurRad="76200" dist="25400" dir="5400000" algn="bl" rotWithShape="0">
              <a:srgbClr val="000000">
                <a:alpha val="12000"/>
              </a:srgbClr>
            </a:outerShdw>
          </a:effectLst>
        </p:spPr>
        <p:txBody>
          <a:bodyPr/>
          <a:lstStyle/>
          <a:p>
            <a:endParaRPr lang="en-US"/>
          </a:p>
        </p:txBody>
      </p:sp>
      <p:sp>
        <p:nvSpPr>
          <p:cNvPr id="11" name="Text 8"/>
          <p:cNvSpPr txBox="1"/>
          <p:nvPr/>
        </p:nvSpPr>
        <p:spPr>
          <a:xfrm>
            <a:off x="6309360" y="1371600"/>
            <a:ext cx="2194560" cy="777240"/>
          </a:xfrm>
          <a:prstGeom prst="rect">
            <a:avLst/>
          </a:prstGeom>
          <a:noFill/>
          <a:ln/>
        </p:spPr>
        <p:txBody>
          <a:bodyPr wrap="square" lIns="0" tIns="0" rIns="0" bIns="0" rtlCol="0" anchor="ctr"/>
          <a:lstStyle/>
          <a:p>
            <a:pPr marL="0" indent="0">
              <a:buNone/>
            </a:pPr>
            <a:r>
              <a:rPr lang="en-US" sz="4000" b="1" dirty="0">
                <a:solidFill>
                  <a:srgbClr val="07294A"/>
                </a:solidFill>
                <a:latin typeface="Cambria" pitchFamily="34" charset="0"/>
                <a:ea typeface="Cambria" pitchFamily="34" charset="-122"/>
                <a:cs typeface="Cambria" pitchFamily="34" charset="-120"/>
              </a:rPr>
              <a:t>$22/hr</a:t>
            </a:r>
            <a:endParaRPr lang="en-US" sz="4000" dirty="0"/>
          </a:p>
        </p:txBody>
      </p:sp>
      <p:sp>
        <p:nvSpPr>
          <p:cNvPr id="12" name="Text 9"/>
          <p:cNvSpPr txBox="1"/>
          <p:nvPr/>
        </p:nvSpPr>
        <p:spPr>
          <a:xfrm>
            <a:off x="6309360" y="2148840"/>
            <a:ext cx="2194560" cy="640080"/>
          </a:xfrm>
          <a:prstGeom prst="rect">
            <a:avLst/>
          </a:prstGeom>
          <a:noFill/>
          <a:ln/>
        </p:spPr>
        <p:txBody>
          <a:bodyPr wrap="square" lIns="0" tIns="0" rIns="0" bIns="0" rtlCol="0" anchor="t"/>
          <a:lstStyle/>
          <a:p>
            <a:pPr marL="0" indent="0">
              <a:buNone/>
            </a:pPr>
            <a:r>
              <a:rPr lang="en-US" sz="1300" dirty="0">
                <a:solidFill>
                  <a:srgbClr val="5B636A"/>
                </a:solidFill>
                <a:latin typeface="Calibri" pitchFamily="34" charset="0"/>
                <a:ea typeface="Calibri" pitchFamily="34" charset="-122"/>
                <a:cs typeface="Calibri" pitchFamily="34" charset="-120"/>
              </a:rPr>
              <a:t>prevailing wage, 40-hour week, on job sites</a:t>
            </a:r>
            <a:endParaRPr lang="en-US" sz="1300" dirty="0"/>
          </a:p>
        </p:txBody>
      </p:sp>
      <p:sp>
        <p:nvSpPr>
          <p:cNvPr id="13" name="Text 10"/>
          <p:cNvSpPr txBox="1"/>
          <p:nvPr/>
        </p:nvSpPr>
        <p:spPr>
          <a:xfrm>
            <a:off x="457200" y="3108960"/>
            <a:ext cx="8229600" cy="320040"/>
          </a:xfrm>
          <a:prstGeom prst="rect">
            <a:avLst/>
          </a:prstGeom>
          <a:noFill/>
          <a:ln/>
        </p:spPr>
        <p:txBody>
          <a:bodyPr wrap="square" lIns="0" tIns="0" rIns="0" bIns="0" rtlCol="0" anchor="ctr"/>
          <a:lstStyle/>
          <a:p>
            <a:pPr marL="0" indent="0">
              <a:buNone/>
            </a:pPr>
            <a:r>
              <a:rPr lang="en-US" sz="1600" b="1" dirty="0">
                <a:solidFill>
                  <a:srgbClr val="07294A"/>
                </a:solidFill>
                <a:latin typeface="Calibri" pitchFamily="34" charset="0"/>
                <a:ea typeface="Calibri" pitchFamily="34" charset="-122"/>
                <a:cs typeface="Calibri" pitchFamily="34" charset="-120"/>
              </a:rPr>
              <a:t>Where the 7 pre-apprentices landed</a:t>
            </a:r>
            <a:endParaRPr lang="en-US" sz="1600" dirty="0"/>
          </a:p>
        </p:txBody>
      </p:sp>
      <p:sp>
        <p:nvSpPr>
          <p:cNvPr id="14" name="Shape 11"/>
          <p:cNvSpPr/>
          <p:nvPr/>
        </p:nvSpPr>
        <p:spPr>
          <a:xfrm>
            <a:off x="457200" y="3520440"/>
            <a:ext cx="2314738" cy="502920"/>
          </a:xfrm>
          <a:prstGeom prst="rect">
            <a:avLst/>
          </a:prstGeom>
          <a:solidFill>
            <a:srgbClr val="07294A"/>
          </a:solidFill>
          <a:ln/>
        </p:spPr>
        <p:txBody>
          <a:bodyPr/>
          <a:lstStyle/>
          <a:p>
            <a:endParaRPr lang="en-US"/>
          </a:p>
        </p:txBody>
      </p:sp>
      <p:sp>
        <p:nvSpPr>
          <p:cNvPr id="15" name="Shape 12"/>
          <p:cNvSpPr/>
          <p:nvPr/>
        </p:nvSpPr>
        <p:spPr>
          <a:xfrm>
            <a:off x="2808514" y="3520440"/>
            <a:ext cx="3490395" cy="502920"/>
          </a:xfrm>
          <a:prstGeom prst="rect">
            <a:avLst/>
          </a:prstGeom>
          <a:solidFill>
            <a:srgbClr val="F4BC0C"/>
          </a:solidFill>
          <a:ln/>
        </p:spPr>
        <p:txBody>
          <a:bodyPr/>
          <a:lstStyle/>
          <a:p>
            <a:endParaRPr lang="en-US"/>
          </a:p>
        </p:txBody>
      </p:sp>
      <p:sp>
        <p:nvSpPr>
          <p:cNvPr id="16" name="Shape 13"/>
          <p:cNvSpPr/>
          <p:nvPr/>
        </p:nvSpPr>
        <p:spPr>
          <a:xfrm>
            <a:off x="6335486" y="3520440"/>
            <a:ext cx="1139081" cy="502920"/>
          </a:xfrm>
          <a:prstGeom prst="rect">
            <a:avLst/>
          </a:prstGeom>
          <a:solidFill>
            <a:srgbClr val="5B636A"/>
          </a:solidFill>
          <a:ln/>
        </p:spPr>
        <p:txBody>
          <a:bodyPr/>
          <a:lstStyle/>
          <a:p>
            <a:endParaRPr lang="en-US"/>
          </a:p>
        </p:txBody>
      </p:sp>
      <p:sp>
        <p:nvSpPr>
          <p:cNvPr id="17" name="Shape 14"/>
          <p:cNvSpPr/>
          <p:nvPr/>
        </p:nvSpPr>
        <p:spPr>
          <a:xfrm>
            <a:off x="7511143" y="3520440"/>
            <a:ext cx="1139081" cy="502920"/>
          </a:xfrm>
          <a:prstGeom prst="rect">
            <a:avLst/>
          </a:prstGeom>
          <a:solidFill>
            <a:srgbClr val="E3E6E8"/>
          </a:solidFill>
          <a:ln/>
        </p:spPr>
        <p:txBody>
          <a:bodyPr/>
          <a:lstStyle/>
          <a:p>
            <a:endParaRPr lang="en-US"/>
          </a:p>
        </p:txBody>
      </p:sp>
      <p:sp>
        <p:nvSpPr>
          <p:cNvPr id="18" name="Text 15"/>
          <p:cNvSpPr txBox="1"/>
          <p:nvPr/>
        </p:nvSpPr>
        <p:spPr>
          <a:xfrm>
            <a:off x="457200" y="4069080"/>
            <a:ext cx="2296450" cy="502920"/>
          </a:xfrm>
          <a:prstGeom prst="rect">
            <a:avLst/>
          </a:prstGeom>
          <a:noFill/>
          <a:ln/>
        </p:spPr>
        <p:txBody>
          <a:bodyPr wrap="square" lIns="0" tIns="0" rIns="0" bIns="0" rtlCol="0" anchor="t"/>
          <a:lstStyle/>
          <a:p>
            <a:pPr marL="0" indent="0">
              <a:buNone/>
            </a:pPr>
            <a:r>
              <a:rPr lang="en-US" sz="1200" dirty="0">
                <a:solidFill>
                  <a:srgbClr val="07294A"/>
                </a:solidFill>
                <a:latin typeface="Calibri" pitchFamily="34" charset="0"/>
                <a:ea typeface="Calibri" pitchFamily="34" charset="-122"/>
                <a:cs typeface="Calibri" pitchFamily="34" charset="-120"/>
              </a:rPr>
              <a:t>2 FAMCo apprentices</a:t>
            </a:r>
            <a:endParaRPr lang="en-US" sz="1200" dirty="0"/>
          </a:p>
        </p:txBody>
      </p:sp>
      <p:sp>
        <p:nvSpPr>
          <p:cNvPr id="19" name="Text 16"/>
          <p:cNvSpPr txBox="1"/>
          <p:nvPr/>
        </p:nvSpPr>
        <p:spPr>
          <a:xfrm>
            <a:off x="2808514" y="4069080"/>
            <a:ext cx="3472107" cy="502920"/>
          </a:xfrm>
          <a:prstGeom prst="rect">
            <a:avLst/>
          </a:prstGeom>
          <a:noFill/>
          <a:ln/>
        </p:spPr>
        <p:txBody>
          <a:bodyPr wrap="square" lIns="0" tIns="0" rIns="0" bIns="0" rtlCol="0" anchor="t"/>
          <a:lstStyle/>
          <a:p>
            <a:pPr marL="0" indent="0">
              <a:buNone/>
            </a:pPr>
            <a:r>
              <a:rPr lang="en-US" sz="1200" dirty="0">
                <a:solidFill>
                  <a:srgbClr val="07294A"/>
                </a:solidFill>
                <a:latin typeface="Calibri" pitchFamily="34" charset="0"/>
                <a:ea typeface="Calibri" pitchFamily="34" charset="-122"/>
                <a:cs typeface="Calibri" pitchFamily="34" charset="-120"/>
              </a:rPr>
              <a:t>3 FAMCo laborers</a:t>
            </a:r>
            <a:endParaRPr lang="en-US" sz="1200" dirty="0"/>
          </a:p>
        </p:txBody>
      </p:sp>
      <p:sp>
        <p:nvSpPr>
          <p:cNvPr id="20" name="Text 17"/>
          <p:cNvSpPr txBox="1"/>
          <p:nvPr/>
        </p:nvSpPr>
        <p:spPr>
          <a:xfrm>
            <a:off x="6335486" y="4069080"/>
            <a:ext cx="1120793" cy="502920"/>
          </a:xfrm>
          <a:prstGeom prst="rect">
            <a:avLst/>
          </a:prstGeom>
          <a:noFill/>
          <a:ln/>
        </p:spPr>
        <p:txBody>
          <a:bodyPr wrap="square" lIns="0" tIns="0" rIns="0" bIns="0" rtlCol="0" anchor="t"/>
          <a:lstStyle/>
          <a:p>
            <a:pPr marL="0" indent="0">
              <a:buNone/>
            </a:pPr>
            <a:r>
              <a:rPr lang="en-US" sz="1200" dirty="0">
                <a:solidFill>
                  <a:srgbClr val="07294A"/>
                </a:solidFill>
                <a:latin typeface="Calibri" pitchFamily="34" charset="0"/>
                <a:ea typeface="Calibri" pitchFamily="34" charset="-122"/>
                <a:cs typeface="Calibri" pitchFamily="34" charset="-120"/>
              </a:rPr>
              <a:t>1 IEC electrical apprentice, RT Electric</a:t>
            </a:r>
            <a:endParaRPr lang="en-US" sz="1200" dirty="0"/>
          </a:p>
        </p:txBody>
      </p:sp>
      <p:sp>
        <p:nvSpPr>
          <p:cNvPr id="21" name="Text 18"/>
          <p:cNvSpPr txBox="1"/>
          <p:nvPr/>
        </p:nvSpPr>
        <p:spPr>
          <a:xfrm>
            <a:off x="7511143" y="4069080"/>
            <a:ext cx="1120793" cy="502920"/>
          </a:xfrm>
          <a:prstGeom prst="rect">
            <a:avLst/>
          </a:prstGeom>
          <a:noFill/>
          <a:ln/>
        </p:spPr>
        <p:txBody>
          <a:bodyPr wrap="square" lIns="0" tIns="0" rIns="0" bIns="0" rtlCol="0" anchor="t"/>
          <a:lstStyle/>
          <a:p>
            <a:pPr marL="0" indent="0">
              <a:buNone/>
            </a:pPr>
            <a:r>
              <a:rPr lang="en-US" sz="1200" dirty="0">
                <a:solidFill>
                  <a:srgbClr val="07294A"/>
                </a:solidFill>
                <a:latin typeface="Calibri" pitchFamily="34" charset="0"/>
                <a:ea typeface="Calibri" pitchFamily="34" charset="-122"/>
                <a:cs typeface="Calibri" pitchFamily="34" charset="-120"/>
              </a:rPr>
              <a:t>1 Stack</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4F5"/>
        </a:solidFill>
        <a:effectLst/>
      </p:bgPr>
    </p:bg>
    <p:spTree>
      <p:nvGrpSpPr>
        <p:cNvPr id="1" name=""/>
        <p:cNvGrpSpPr/>
        <p:nvPr/>
      </p:nvGrpSpPr>
      <p:grpSpPr>
        <a:xfrm>
          <a:off x="0" y="0"/>
          <a:ext cx="0" cy="0"/>
          <a:chOff x="0" y="0"/>
          <a:chExt cx="0" cy="0"/>
        </a:xfrm>
      </p:grpSpPr>
      <p:pic>
        <p:nvPicPr>
          <p:cNvPr id="2" name="Image 0" descr="img/logo.png"/>
          <p:cNvPicPr>
            <a:picLocks noChangeAspect="1"/>
          </p:cNvPicPr>
          <p:nvPr/>
        </p:nvPicPr>
        <p:blipFill>
          <a:blip r:embed="rId3"/>
          <a:stretch>
            <a:fillRect/>
          </a:stretch>
        </p:blipFill>
        <p:spPr>
          <a:xfrm>
            <a:off x="7680960" y="411480"/>
            <a:ext cx="1005840" cy="581152"/>
          </a:xfrm>
          <a:prstGeom prst="rect">
            <a:avLst/>
          </a:prstGeom>
        </p:spPr>
      </p:pic>
      <p:sp>
        <p:nvSpPr>
          <p:cNvPr id="3" name="Text 0"/>
          <p:cNvSpPr txBox="1"/>
          <p:nvPr/>
        </p:nvSpPr>
        <p:spPr>
          <a:xfrm>
            <a:off x="548640" y="457200"/>
            <a:ext cx="6583680" cy="731520"/>
          </a:xfrm>
          <a:prstGeom prst="rect">
            <a:avLst/>
          </a:prstGeom>
          <a:noFill/>
          <a:ln/>
        </p:spPr>
        <p:txBody>
          <a:bodyPr wrap="square" lIns="0" tIns="0" rIns="0" bIns="0" rtlCol="0" anchor="ctr"/>
          <a:lstStyle/>
          <a:p>
            <a:pPr marL="0" indent="0">
              <a:buNone/>
            </a:pPr>
            <a:r>
              <a:rPr lang="en-US" sz="3600" b="1" dirty="0">
                <a:solidFill>
                  <a:srgbClr val="07294A"/>
                </a:solidFill>
                <a:latin typeface="Cambria" pitchFamily="34" charset="0"/>
                <a:ea typeface="Cambria" pitchFamily="34" charset="-122"/>
                <a:cs typeface="Cambria" pitchFamily="34" charset="-120"/>
              </a:rPr>
              <a:t>What’s next</a:t>
            </a:r>
            <a:endParaRPr lang="en-US" sz="3600" dirty="0"/>
          </a:p>
        </p:txBody>
      </p:sp>
      <p:sp>
        <p:nvSpPr>
          <p:cNvPr id="4" name="Shape 1"/>
          <p:cNvSpPr/>
          <p:nvPr/>
        </p:nvSpPr>
        <p:spPr>
          <a:xfrm>
            <a:off x="548640" y="1463040"/>
            <a:ext cx="8046720" cy="777240"/>
          </a:xfrm>
          <a:prstGeom prst="roundRect">
            <a:avLst>
              <a:gd name="adj" fmla="val 11765"/>
            </a:avLst>
          </a:prstGeom>
          <a:solidFill>
            <a:srgbClr val="07294A"/>
          </a:solidFill>
          <a:ln/>
        </p:spPr>
        <p:txBody>
          <a:bodyPr/>
          <a:lstStyle/>
          <a:p>
            <a:endParaRPr lang="en-US"/>
          </a:p>
        </p:txBody>
      </p:sp>
      <p:pic>
        <p:nvPicPr>
          <p:cNvPr id="5" name="Image 1" descr="preencoded.png"/>
          <p:cNvPicPr>
            <a:picLocks noChangeAspect="1"/>
          </p:cNvPicPr>
          <p:nvPr/>
        </p:nvPicPr>
        <p:blipFill>
          <a:blip r:embed="rId4"/>
          <a:stretch>
            <a:fillRect/>
          </a:stretch>
        </p:blipFill>
        <p:spPr>
          <a:xfrm>
            <a:off x="777240" y="1664208"/>
            <a:ext cx="365760" cy="365760"/>
          </a:xfrm>
          <a:prstGeom prst="rect">
            <a:avLst/>
          </a:prstGeom>
        </p:spPr>
      </p:pic>
      <p:sp>
        <p:nvSpPr>
          <p:cNvPr id="6" name="Text 2"/>
          <p:cNvSpPr txBox="1"/>
          <p:nvPr/>
        </p:nvSpPr>
        <p:spPr>
          <a:xfrm>
            <a:off x="1417320" y="1536192"/>
            <a:ext cx="6949440" cy="36576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Take the simulator to job sites</a:t>
            </a:r>
            <a:endParaRPr lang="en-US" sz="1800" dirty="0"/>
          </a:p>
        </p:txBody>
      </p:sp>
      <p:sp>
        <p:nvSpPr>
          <p:cNvPr id="7" name="Text 3"/>
          <p:cNvSpPr txBox="1"/>
          <p:nvPr/>
        </p:nvSpPr>
        <p:spPr>
          <a:xfrm>
            <a:off x="1417320" y="1883664"/>
            <a:ext cx="6949440" cy="292608"/>
          </a:xfrm>
          <a:prstGeom prst="rect">
            <a:avLst/>
          </a:prstGeom>
          <a:noFill/>
          <a:ln/>
        </p:spPr>
        <p:txBody>
          <a:bodyPr wrap="square" lIns="0" tIns="0" rIns="0" bIns="0" rtlCol="0" anchor="ctr"/>
          <a:lstStyle/>
          <a:p>
            <a:pPr marL="0" indent="0">
              <a:buNone/>
            </a:pPr>
            <a:r>
              <a:rPr lang="en-US" sz="1300" dirty="0">
                <a:solidFill>
                  <a:srgbClr val="C9D3DD"/>
                </a:solidFill>
                <a:latin typeface="Calibri" pitchFamily="34" charset="0"/>
                <a:ea typeface="Calibri" pitchFamily="34" charset="-122"/>
                <a:cs typeface="Calibri" pitchFamily="34" charset="-120"/>
              </a:rPr>
              <a:t>Put the mobile command center to work for apprentices in the field</a:t>
            </a:r>
            <a:endParaRPr lang="en-US" sz="1300" dirty="0"/>
          </a:p>
        </p:txBody>
      </p:sp>
      <p:sp>
        <p:nvSpPr>
          <p:cNvPr id="8" name="Shape 4"/>
          <p:cNvSpPr/>
          <p:nvPr/>
        </p:nvSpPr>
        <p:spPr>
          <a:xfrm>
            <a:off x="548640" y="2377440"/>
            <a:ext cx="8046720" cy="777240"/>
          </a:xfrm>
          <a:prstGeom prst="roundRect">
            <a:avLst>
              <a:gd name="adj" fmla="val 11765"/>
            </a:avLst>
          </a:prstGeom>
          <a:solidFill>
            <a:srgbClr val="07294A"/>
          </a:solidFill>
          <a:ln/>
        </p:spPr>
        <p:txBody>
          <a:bodyPr/>
          <a:lstStyle/>
          <a:p>
            <a:endParaRPr lang="en-US"/>
          </a:p>
        </p:txBody>
      </p:sp>
      <p:pic>
        <p:nvPicPr>
          <p:cNvPr id="9" name="Image 2" descr="preencoded.png"/>
          <p:cNvPicPr>
            <a:picLocks noChangeAspect="1"/>
          </p:cNvPicPr>
          <p:nvPr/>
        </p:nvPicPr>
        <p:blipFill>
          <a:blip r:embed="rId5"/>
          <a:stretch>
            <a:fillRect/>
          </a:stretch>
        </p:blipFill>
        <p:spPr>
          <a:xfrm>
            <a:off x="777240" y="2578608"/>
            <a:ext cx="365760" cy="365760"/>
          </a:xfrm>
          <a:prstGeom prst="rect">
            <a:avLst/>
          </a:prstGeom>
        </p:spPr>
      </p:pic>
      <p:sp>
        <p:nvSpPr>
          <p:cNvPr id="10" name="Text 5"/>
          <p:cNvSpPr txBox="1"/>
          <p:nvPr/>
        </p:nvSpPr>
        <p:spPr>
          <a:xfrm>
            <a:off x="1417320" y="2450592"/>
            <a:ext cx="6949440" cy="36576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Grow our training footprint</a:t>
            </a:r>
            <a:endParaRPr lang="en-US" sz="1800" dirty="0"/>
          </a:p>
        </p:txBody>
      </p:sp>
      <p:sp>
        <p:nvSpPr>
          <p:cNvPr id="11" name="Text 6"/>
          <p:cNvSpPr txBox="1"/>
          <p:nvPr/>
        </p:nvSpPr>
        <p:spPr>
          <a:xfrm>
            <a:off x="1417320" y="2798064"/>
            <a:ext cx="6949440" cy="292608"/>
          </a:xfrm>
          <a:prstGeom prst="rect">
            <a:avLst/>
          </a:prstGeom>
          <a:noFill/>
          <a:ln/>
        </p:spPr>
        <p:txBody>
          <a:bodyPr wrap="square" lIns="0" tIns="0" rIns="0" bIns="0" rtlCol="0" anchor="ctr"/>
          <a:lstStyle/>
          <a:p>
            <a:pPr marL="0" indent="0">
              <a:buNone/>
            </a:pPr>
            <a:r>
              <a:rPr lang="en-US" sz="1300" dirty="0">
                <a:solidFill>
                  <a:srgbClr val="C9D3DD"/>
                </a:solidFill>
                <a:latin typeface="Calibri" pitchFamily="34" charset="0"/>
                <a:ea typeface="Calibri" pitchFamily="34" charset="-122"/>
                <a:cs typeface="Calibri" pitchFamily="34" charset="-120"/>
              </a:rPr>
              <a:t>FAMCo has broken ground on a training center in the industrial park</a:t>
            </a:r>
            <a:endParaRPr lang="en-US" sz="1300" dirty="0"/>
          </a:p>
        </p:txBody>
      </p:sp>
      <p:sp>
        <p:nvSpPr>
          <p:cNvPr id="12" name="Shape 7"/>
          <p:cNvSpPr/>
          <p:nvPr/>
        </p:nvSpPr>
        <p:spPr>
          <a:xfrm>
            <a:off x="548640" y="3291840"/>
            <a:ext cx="8046720" cy="777240"/>
          </a:xfrm>
          <a:prstGeom prst="roundRect">
            <a:avLst>
              <a:gd name="adj" fmla="val 11765"/>
            </a:avLst>
          </a:prstGeom>
          <a:solidFill>
            <a:srgbClr val="07294A"/>
          </a:solidFill>
          <a:ln/>
        </p:spPr>
        <p:txBody>
          <a:bodyPr/>
          <a:lstStyle/>
          <a:p>
            <a:endParaRPr lang="en-US"/>
          </a:p>
        </p:txBody>
      </p:sp>
      <p:pic>
        <p:nvPicPr>
          <p:cNvPr id="13" name="Image 3" descr="preencoded.png"/>
          <p:cNvPicPr>
            <a:picLocks noChangeAspect="1"/>
          </p:cNvPicPr>
          <p:nvPr/>
        </p:nvPicPr>
        <p:blipFill>
          <a:blip r:embed="rId6"/>
          <a:stretch>
            <a:fillRect/>
          </a:stretch>
        </p:blipFill>
        <p:spPr>
          <a:xfrm>
            <a:off x="777240" y="3493008"/>
            <a:ext cx="365760" cy="365760"/>
          </a:xfrm>
          <a:prstGeom prst="rect">
            <a:avLst/>
          </a:prstGeom>
        </p:spPr>
      </p:pic>
      <p:sp>
        <p:nvSpPr>
          <p:cNvPr id="14" name="Text 8"/>
          <p:cNvSpPr txBox="1"/>
          <p:nvPr/>
        </p:nvSpPr>
        <p:spPr>
          <a:xfrm>
            <a:off x="1417320" y="3364992"/>
            <a:ext cx="6949440" cy="36576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Keep the pipeline moving</a:t>
            </a:r>
            <a:endParaRPr lang="en-US" sz="1800" dirty="0"/>
          </a:p>
        </p:txBody>
      </p:sp>
      <p:sp>
        <p:nvSpPr>
          <p:cNvPr id="15" name="Text 9"/>
          <p:cNvSpPr txBox="1"/>
          <p:nvPr/>
        </p:nvSpPr>
        <p:spPr>
          <a:xfrm>
            <a:off x="1417320" y="3712464"/>
            <a:ext cx="6949440" cy="292608"/>
          </a:xfrm>
          <a:prstGeom prst="rect">
            <a:avLst/>
          </a:prstGeom>
          <a:noFill/>
          <a:ln/>
        </p:spPr>
        <p:txBody>
          <a:bodyPr wrap="square" lIns="0" tIns="0" rIns="0" bIns="0" rtlCol="0" anchor="ctr"/>
          <a:lstStyle/>
          <a:p>
            <a:pPr marL="0" indent="0">
              <a:buNone/>
            </a:pPr>
            <a:r>
              <a:rPr lang="en-US" sz="1300" dirty="0">
                <a:solidFill>
                  <a:srgbClr val="C9D3DD"/>
                </a:solidFill>
                <a:latin typeface="Calibri" pitchFamily="34" charset="0"/>
                <a:ea typeface="Calibri" pitchFamily="34" charset="-122"/>
                <a:cs typeface="Calibri" pitchFamily="34" charset="-120"/>
              </a:rPr>
              <a:t>Pre-apprentice to apprentice to a prevailing-wage career</a:t>
            </a:r>
            <a:endParaRPr lang="en-US" sz="1300" dirty="0"/>
          </a:p>
        </p:txBody>
      </p:sp>
      <p:sp>
        <p:nvSpPr>
          <p:cNvPr id="16" name="Text 10"/>
          <p:cNvSpPr txBox="1"/>
          <p:nvPr/>
        </p:nvSpPr>
        <p:spPr>
          <a:xfrm>
            <a:off x="548640" y="4343400"/>
            <a:ext cx="4572000" cy="365760"/>
          </a:xfrm>
          <a:prstGeom prst="rect">
            <a:avLst/>
          </a:prstGeom>
          <a:noFill/>
          <a:ln/>
        </p:spPr>
        <p:txBody>
          <a:bodyPr wrap="square" lIns="0" tIns="0" rIns="0" bIns="0" rtlCol="0" anchor="ctr"/>
          <a:lstStyle/>
          <a:p>
            <a:pPr marL="0" indent="0">
              <a:buNone/>
            </a:pPr>
            <a:r>
              <a:rPr lang="en-US" sz="2000" b="1" dirty="0">
                <a:solidFill>
                  <a:srgbClr val="07294A"/>
                </a:solidFill>
                <a:latin typeface="Cambria" pitchFamily="34" charset="0"/>
                <a:ea typeface="Cambria" pitchFamily="34" charset="-122"/>
                <a:cs typeface="Cambria" pitchFamily="34" charset="-120"/>
              </a:rPr>
              <a:t>Thank you. Questions?</a:t>
            </a:r>
            <a:endParaRPr lang="en-US" sz="2000" dirty="0"/>
          </a:p>
        </p:txBody>
      </p:sp>
      <p:sp>
        <p:nvSpPr>
          <p:cNvPr id="17" name="Text 11"/>
          <p:cNvSpPr txBox="1"/>
          <p:nvPr/>
        </p:nvSpPr>
        <p:spPr>
          <a:xfrm>
            <a:off x="4206240" y="4343400"/>
            <a:ext cx="4389120" cy="365760"/>
          </a:xfrm>
          <a:prstGeom prst="rect">
            <a:avLst/>
          </a:prstGeom>
          <a:noFill/>
          <a:ln/>
        </p:spPr>
        <p:txBody>
          <a:bodyPr wrap="square" lIns="0" tIns="0" rIns="0" bIns="0" rtlCol="0" anchor="ctr"/>
          <a:lstStyle/>
          <a:p>
            <a:pPr marL="0" indent="0" algn="r">
              <a:buNone/>
            </a:pPr>
            <a:r>
              <a:rPr lang="en-US" sz="1300" dirty="0">
                <a:solidFill>
                  <a:srgbClr val="5B636A"/>
                </a:solidFill>
                <a:latin typeface="Calibri" pitchFamily="34" charset="0"/>
                <a:ea typeface="Calibri" pitchFamily="34" charset="-122"/>
                <a:cs typeface="Calibri" pitchFamily="34" charset="-120"/>
              </a:rPr>
              <a:t>Frankie Torres, Owner/President, FAMCo, Inc.</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792</Words>
  <Application>Microsoft Macintosh PowerPoint</Application>
  <PresentationFormat>On-screen Show (16:9)</PresentationFormat>
  <Paragraphs>85</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FAMCo: NMED Grant Update</dc:title>
  <dc:subject>PptxGenJS Presentation</dc:subject>
  <dc:creator>FAMCo, Inc.</dc:creator>
  <cp:lastModifiedBy>Mailette Lopez</cp:lastModifiedBy>
  <cp:revision>3</cp:revision>
  <dcterms:created xsi:type="dcterms:W3CDTF">2026-09-30T20:34:35Z</dcterms:created>
  <dcterms:modified xsi:type="dcterms:W3CDTF">2026-10-02T14:19:26Z</dcterms:modified>
</cp:coreProperties>
</file>