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1"/>
  </p:notesMasterIdLst>
  <p:handoutMasterIdLst>
    <p:handoutMasterId r:id="rId12"/>
  </p:handoutMasterIdLst>
  <p:sldIdLst>
    <p:sldId id="256" r:id="rId2"/>
    <p:sldId id="2312" r:id="rId3"/>
    <p:sldId id="2249" r:id="rId4"/>
    <p:sldId id="2311" r:id="rId5"/>
    <p:sldId id="2308" r:id="rId6"/>
    <p:sldId id="2309" r:id="rId7"/>
    <p:sldId id="2310" r:id="rId8"/>
    <p:sldId id="2307" r:id="rId9"/>
    <p:sldId id="293" r:id="rId10"/>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90" userDrawn="1">
          <p15:clr>
            <a:srgbClr val="A4A3A4"/>
          </p15:clr>
        </p15:guide>
        <p15:guide id="2" pos="291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a Pedicone" initials="IP" lastIdx="8" clrIdx="0">
    <p:extLst>
      <p:ext uri="{19B8F6BF-5375-455C-9EA6-DF929625EA0E}">
        <p15:presenceInfo xmlns:p15="http://schemas.microsoft.com/office/powerpoint/2012/main" userId="S::iped@nmsu.edu::58cb2f4b-7a39-481f-bad1-5f8cdc1ec7a7" providerId="AD"/>
      </p:ext>
    </p:extLst>
  </p:cmAuthor>
  <p:cmAuthor id="2" name="Patricia Marquez Knighten" initials="PMK" lastIdx="13" clrIdx="1">
    <p:extLst>
      <p:ext uri="{19B8F6BF-5375-455C-9EA6-DF929625EA0E}">
        <p15:presenceInfo xmlns:p15="http://schemas.microsoft.com/office/powerpoint/2012/main" userId="S::pmk@nmsu.edu::0fea4e91-8804-4465-a902-a2c0b6dc5f84" providerId="AD"/>
      </p:ext>
    </p:extLst>
  </p:cmAuthor>
  <p:cmAuthor id="3" name="Kathryn Hansen" initials="KH" lastIdx="10" clrIdx="2">
    <p:extLst>
      <p:ext uri="{19B8F6BF-5375-455C-9EA6-DF929625EA0E}">
        <p15:presenceInfo xmlns:p15="http://schemas.microsoft.com/office/powerpoint/2012/main" userId="S::hansen@nmsu.edu::4c1456fe-865d-4a4b-93c1-6af380eb74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82345"/>
    <a:srgbClr val="C6791B"/>
    <a:srgbClr val="800000"/>
    <a:srgbClr val="EB9C13"/>
    <a:srgbClr val="AAAAAA"/>
    <a:srgbClr val="A5D51F"/>
    <a:srgbClr val="048B9E"/>
    <a:srgbClr val="8DC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DAACC-8E62-4B1B-AFD2-6437DB3356DF}" v="4" dt="2026-04-07T17:55:02.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76" autoAdjust="0"/>
    <p:restoredTop sz="90068" autoAdjust="0"/>
  </p:normalViewPr>
  <p:slideViewPr>
    <p:cSldViewPr snapToGrid="0" snapToObjects="1">
      <p:cViewPr varScale="1">
        <p:scale>
          <a:sx n="75" d="100"/>
          <a:sy n="75" d="100"/>
        </p:scale>
        <p:origin x="701" y="5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p:scale>
          <a:sx n="100" d="100"/>
          <a:sy n="100" d="100"/>
        </p:scale>
        <p:origin x="1470" y="-864"/>
      </p:cViewPr>
      <p:guideLst>
        <p:guide orient="horz" pos="2190"/>
        <p:guide pos="291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en Murphy" userId="0d1d484f-792d-402e-b4ea-171a8c954f0b" providerId="ADAL" clId="{11B347A4-DEA1-4865-B876-A6CDADC6E4B3}"/>
    <pc:docChg chg="modSld">
      <pc:chgData name="Brien Murphy" userId="0d1d484f-792d-402e-b4ea-171a8c954f0b" providerId="ADAL" clId="{11B347A4-DEA1-4865-B876-A6CDADC6E4B3}" dt="2026-04-07T18:04:46.650" v="35" actId="20577"/>
      <pc:docMkLst>
        <pc:docMk/>
      </pc:docMkLst>
      <pc:sldChg chg="modSp mod">
        <pc:chgData name="Brien Murphy" userId="0d1d484f-792d-402e-b4ea-171a8c954f0b" providerId="ADAL" clId="{11B347A4-DEA1-4865-B876-A6CDADC6E4B3}" dt="2026-04-07T18:01:37.493" v="18" actId="20577"/>
        <pc:sldMkLst>
          <pc:docMk/>
          <pc:sldMk cId="1196363076" sldId="2249"/>
        </pc:sldMkLst>
        <pc:spChg chg="mod">
          <ac:chgData name="Brien Murphy" userId="0d1d484f-792d-402e-b4ea-171a8c954f0b" providerId="ADAL" clId="{11B347A4-DEA1-4865-B876-A6CDADC6E4B3}" dt="2026-04-07T18:01:37.493" v="18" actId="20577"/>
          <ac:spMkLst>
            <pc:docMk/>
            <pc:sldMk cId="1196363076" sldId="2249"/>
            <ac:spMk id="17" creationId="{453FD6D2-419F-504D-B060-63C38DE5DFDA}"/>
          </ac:spMkLst>
        </pc:spChg>
      </pc:sldChg>
      <pc:sldChg chg="modSp mod">
        <pc:chgData name="Brien Murphy" userId="0d1d484f-792d-402e-b4ea-171a8c954f0b" providerId="ADAL" clId="{11B347A4-DEA1-4865-B876-A6CDADC6E4B3}" dt="2026-04-07T18:04:46.650" v="35" actId="20577"/>
        <pc:sldMkLst>
          <pc:docMk/>
          <pc:sldMk cId="4242481200" sldId="2307"/>
        </pc:sldMkLst>
        <pc:spChg chg="mod">
          <ac:chgData name="Brien Murphy" userId="0d1d484f-792d-402e-b4ea-171a8c954f0b" providerId="ADAL" clId="{11B347A4-DEA1-4865-B876-A6CDADC6E4B3}" dt="2026-04-07T18:04:46.650" v="35" actId="20577"/>
          <ac:spMkLst>
            <pc:docMk/>
            <pc:sldMk cId="4242481200" sldId="2307"/>
            <ac:spMk id="7" creationId="{5471C1B7-EFDD-9701-998C-545C3BE7244D}"/>
          </ac:spMkLst>
        </pc:spChg>
      </pc:sldChg>
      <pc:sldChg chg="modSp mod">
        <pc:chgData name="Brien Murphy" userId="0d1d484f-792d-402e-b4ea-171a8c954f0b" providerId="ADAL" clId="{11B347A4-DEA1-4865-B876-A6CDADC6E4B3}" dt="2026-04-07T17:59:11.651" v="5" actId="20577"/>
        <pc:sldMkLst>
          <pc:docMk/>
          <pc:sldMk cId="3305309163" sldId="2312"/>
        </pc:sldMkLst>
        <pc:spChg chg="mod">
          <ac:chgData name="Brien Murphy" userId="0d1d484f-792d-402e-b4ea-171a8c954f0b" providerId="ADAL" clId="{11B347A4-DEA1-4865-B876-A6CDADC6E4B3}" dt="2026-04-07T17:59:01.160" v="4" actId="20577"/>
          <ac:spMkLst>
            <pc:docMk/>
            <pc:sldMk cId="3305309163" sldId="2312"/>
            <ac:spMk id="17" creationId="{00000000-0000-0000-0000-000000000000}"/>
          </ac:spMkLst>
        </pc:spChg>
        <pc:spChg chg="mod">
          <ac:chgData name="Brien Murphy" userId="0d1d484f-792d-402e-b4ea-171a8c954f0b" providerId="ADAL" clId="{11B347A4-DEA1-4865-B876-A6CDADC6E4B3}" dt="2026-04-07T17:59:11.651" v="5" actId="20577"/>
          <ac:spMkLst>
            <pc:docMk/>
            <pc:sldMk cId="3305309163" sldId="2312"/>
            <ac:spMk id="18" creationId="{FB601DC1-FD54-4E80-BF89-B4474EBA4579}"/>
          </ac:spMkLst>
        </pc:spChg>
        <pc:spChg chg="mod">
          <ac:chgData name="Brien Murphy" userId="0d1d484f-792d-402e-b4ea-171a8c954f0b" providerId="ADAL" clId="{11B347A4-DEA1-4865-B876-A6CDADC6E4B3}" dt="2026-04-07T17:52:41.204" v="1" actId="2"/>
          <ac:spMkLst>
            <pc:docMk/>
            <pc:sldMk cId="3305309163" sldId="2312"/>
            <ac:spMk id="23" creationId="{00000000-0000-0000-0000-000000000000}"/>
          </ac:spMkLst>
        </pc:spChg>
        <pc:spChg chg="mod">
          <ac:chgData name="Brien Murphy" userId="0d1d484f-792d-402e-b4ea-171a8c954f0b" providerId="ADAL" clId="{11B347A4-DEA1-4865-B876-A6CDADC6E4B3}" dt="2026-04-07T17:58:52.124" v="3" actId="20577"/>
          <ac:spMkLst>
            <pc:docMk/>
            <pc:sldMk cId="3305309163" sldId="2312"/>
            <ac:spMk id="2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4002850" cy="347856"/>
          </a:xfrm>
          <a:prstGeom prst="rect">
            <a:avLst/>
          </a:prstGeom>
        </p:spPr>
        <p:txBody>
          <a:bodyPr vert="horz" lIns="89724" tIns="44860" rIns="89724" bIns="44860" rtlCol="0"/>
          <a:lstStyle>
            <a:lvl1pPr algn="l">
              <a:defRPr sz="1200"/>
            </a:lvl1pPr>
          </a:lstStyle>
          <a:p>
            <a:endParaRPr lang="en-US" dirty="0"/>
          </a:p>
        </p:txBody>
      </p:sp>
      <p:sp>
        <p:nvSpPr>
          <p:cNvPr id="3" name="Date Placeholder 2"/>
          <p:cNvSpPr>
            <a:spLocks noGrp="1"/>
          </p:cNvSpPr>
          <p:nvPr>
            <p:ph type="dt" sz="quarter" idx="1"/>
          </p:nvPr>
        </p:nvSpPr>
        <p:spPr>
          <a:xfrm>
            <a:off x="5231166" y="0"/>
            <a:ext cx="4002850" cy="347856"/>
          </a:xfrm>
          <a:prstGeom prst="rect">
            <a:avLst/>
          </a:prstGeom>
        </p:spPr>
        <p:txBody>
          <a:bodyPr vert="horz" lIns="89724" tIns="44860" rIns="89724" bIns="44860" rtlCol="0"/>
          <a:lstStyle>
            <a:lvl1pPr algn="r">
              <a:defRPr sz="1200"/>
            </a:lvl1pPr>
          </a:lstStyle>
          <a:p>
            <a:fld id="{C4AC04F7-D8F1-4926-B94D-4B0A8B9CF504}" type="datetimeFigureOut">
              <a:rPr lang="en-US" smtClean="0"/>
              <a:t>4/7/2026</a:t>
            </a:fld>
            <a:endParaRPr lang="en-US" dirty="0"/>
          </a:p>
        </p:txBody>
      </p:sp>
      <p:sp>
        <p:nvSpPr>
          <p:cNvPr id="4" name="Footer Placeholder 3"/>
          <p:cNvSpPr>
            <a:spLocks noGrp="1"/>
          </p:cNvSpPr>
          <p:nvPr>
            <p:ph type="ftr" sz="quarter" idx="2"/>
          </p:nvPr>
        </p:nvSpPr>
        <p:spPr>
          <a:xfrm>
            <a:off x="6" y="6602220"/>
            <a:ext cx="4002850" cy="347856"/>
          </a:xfrm>
          <a:prstGeom prst="rect">
            <a:avLst/>
          </a:prstGeom>
        </p:spPr>
        <p:txBody>
          <a:bodyPr vert="horz" lIns="89724" tIns="44860" rIns="89724" bIns="4486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166" y="6602220"/>
            <a:ext cx="4002850" cy="347856"/>
          </a:xfrm>
          <a:prstGeom prst="rect">
            <a:avLst/>
          </a:prstGeom>
        </p:spPr>
        <p:txBody>
          <a:bodyPr vert="horz" lIns="89724" tIns="44860" rIns="89724" bIns="44860" rtlCol="0" anchor="b"/>
          <a:lstStyle>
            <a:lvl1pPr algn="r">
              <a:defRPr sz="1200"/>
            </a:lvl1pPr>
          </a:lstStyle>
          <a:p>
            <a:fld id="{B9D5F7B3-F8E2-47F4-9E5F-D6AB23E24857}" type="slidenum">
              <a:rPr lang="en-US" smtClean="0"/>
              <a:t>‹#›</a:t>
            </a:fld>
            <a:endParaRPr lang="en-US" dirty="0"/>
          </a:p>
        </p:txBody>
      </p:sp>
    </p:spTree>
    <p:extLst>
      <p:ext uri="{BB962C8B-B14F-4D97-AF65-F5344CB8AC3E}">
        <p14:creationId xmlns:p14="http://schemas.microsoft.com/office/powerpoint/2010/main" val="3393015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01676" cy="347267"/>
          </a:xfrm>
          <a:prstGeom prst="rect">
            <a:avLst/>
          </a:prstGeom>
        </p:spPr>
        <p:txBody>
          <a:bodyPr vert="horz" lIns="90422" tIns="45214" rIns="90422" bIns="45214" rtlCol="0"/>
          <a:lstStyle>
            <a:lvl1pPr algn="l">
              <a:defRPr sz="1200"/>
            </a:lvl1pPr>
          </a:lstStyle>
          <a:p>
            <a:endParaRPr lang="en-US" dirty="0"/>
          </a:p>
        </p:txBody>
      </p:sp>
      <p:sp>
        <p:nvSpPr>
          <p:cNvPr id="3" name="Date Placeholder 2"/>
          <p:cNvSpPr>
            <a:spLocks noGrp="1"/>
          </p:cNvSpPr>
          <p:nvPr>
            <p:ph type="dt" idx="1"/>
          </p:nvPr>
        </p:nvSpPr>
        <p:spPr>
          <a:xfrm>
            <a:off x="5232328" y="3"/>
            <a:ext cx="4001674" cy="347267"/>
          </a:xfrm>
          <a:prstGeom prst="rect">
            <a:avLst/>
          </a:prstGeom>
        </p:spPr>
        <p:txBody>
          <a:bodyPr vert="horz" lIns="90422" tIns="45214" rIns="90422" bIns="45214" rtlCol="0"/>
          <a:lstStyle>
            <a:lvl1pPr algn="r">
              <a:defRPr sz="1200"/>
            </a:lvl1pPr>
          </a:lstStyle>
          <a:p>
            <a:fld id="{6DDDB5BF-1227-3542-BA1E-2E08C0C23CF6}" type="datetimeFigureOut">
              <a:rPr lang="en-US" smtClean="0"/>
              <a:t>4/7/2026</a:t>
            </a:fld>
            <a:endParaRPr lang="en-US" dirty="0"/>
          </a:p>
        </p:txBody>
      </p:sp>
      <p:sp>
        <p:nvSpPr>
          <p:cNvPr id="4" name="Slide Image Placeholder 3"/>
          <p:cNvSpPr>
            <a:spLocks noGrp="1" noRot="1" noChangeAspect="1"/>
          </p:cNvSpPr>
          <p:nvPr>
            <p:ph type="sldImg" idx="2"/>
          </p:nvPr>
        </p:nvSpPr>
        <p:spPr>
          <a:xfrm>
            <a:off x="2303463" y="522288"/>
            <a:ext cx="4635500" cy="2606675"/>
          </a:xfrm>
          <a:prstGeom prst="rect">
            <a:avLst/>
          </a:prstGeom>
          <a:noFill/>
          <a:ln w="12700">
            <a:solidFill>
              <a:prstClr val="black"/>
            </a:solidFill>
          </a:ln>
        </p:spPr>
        <p:txBody>
          <a:bodyPr vert="horz" lIns="90422" tIns="45214" rIns="90422" bIns="45214" rtlCol="0" anchor="ctr"/>
          <a:lstStyle/>
          <a:p>
            <a:endParaRPr lang="en-US" dirty="0"/>
          </a:p>
        </p:txBody>
      </p:sp>
      <p:sp>
        <p:nvSpPr>
          <p:cNvPr id="5" name="Notes Placeholder 4"/>
          <p:cNvSpPr>
            <a:spLocks noGrp="1"/>
          </p:cNvSpPr>
          <p:nvPr>
            <p:ph type="body" sz="quarter" idx="3"/>
          </p:nvPr>
        </p:nvSpPr>
        <p:spPr>
          <a:xfrm>
            <a:off x="922990" y="3300818"/>
            <a:ext cx="7390107" cy="3127770"/>
          </a:xfrm>
          <a:prstGeom prst="rect">
            <a:avLst/>
          </a:prstGeom>
        </p:spPr>
        <p:txBody>
          <a:bodyPr vert="horz" lIns="90422" tIns="45214" rIns="90422" bIns="452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01627"/>
            <a:ext cx="4001676" cy="347267"/>
          </a:xfrm>
          <a:prstGeom prst="rect">
            <a:avLst/>
          </a:prstGeom>
        </p:spPr>
        <p:txBody>
          <a:bodyPr vert="horz" lIns="90422" tIns="45214" rIns="90422" bIns="452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2328" y="6601627"/>
            <a:ext cx="4001674" cy="347267"/>
          </a:xfrm>
          <a:prstGeom prst="rect">
            <a:avLst/>
          </a:prstGeom>
        </p:spPr>
        <p:txBody>
          <a:bodyPr vert="horz" lIns="90422" tIns="45214" rIns="90422" bIns="45214" rtlCol="0" anchor="b"/>
          <a:lstStyle>
            <a:lvl1pPr algn="r">
              <a:defRPr sz="1200"/>
            </a:lvl1pPr>
          </a:lstStyle>
          <a:p>
            <a:fld id="{3C953517-FCB0-3049-BF49-8ACDF8DC5473}" type="slidenum">
              <a:rPr lang="en-US" smtClean="0"/>
              <a:t>‹#›</a:t>
            </a:fld>
            <a:endParaRPr lang="en-US" dirty="0"/>
          </a:p>
        </p:txBody>
      </p:sp>
    </p:spTree>
    <p:extLst>
      <p:ext uri="{BB962C8B-B14F-4D97-AF65-F5344CB8AC3E}">
        <p14:creationId xmlns:p14="http://schemas.microsoft.com/office/powerpoint/2010/main" val="2172341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1.emf"/></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3517-FCB0-3049-BF49-8ACDF8DC5473}" type="slidenum">
              <a:rPr lang="en-US" smtClean="0"/>
              <a:t>1</a:t>
            </a:fld>
            <a:endParaRPr lang="en-US" dirty="0"/>
          </a:p>
        </p:txBody>
      </p:sp>
    </p:spTree>
    <p:extLst>
      <p:ext uri="{BB962C8B-B14F-4D97-AF65-F5344CB8AC3E}">
        <p14:creationId xmlns:p14="http://schemas.microsoft.com/office/powerpoint/2010/main" val="68855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81300" y="0"/>
            <a:ext cx="12279313" cy="6908800"/>
          </a:xfrm>
        </p:spPr>
        <p:txBody>
          <a:bodyPr/>
          <a:lstStyle/>
          <a:p>
            <a:endParaRPr lang="en-US" dirty="0"/>
          </a:p>
        </p:txBody>
      </p:sp>
      <p:graphicFrame>
        <p:nvGraphicFramePr>
          <p:cNvPr id="3" name="Object 2">
            <a:extLst>
              <a:ext uri="{FF2B5EF4-FFF2-40B4-BE49-F238E27FC236}">
                <a16:creationId xmlns:a16="http://schemas.microsoft.com/office/drawing/2014/main" id="{B9714B06-4668-49A3-8983-4A6C157ADBA7}"/>
              </a:ext>
            </a:extLst>
          </p:cNvPr>
          <p:cNvGraphicFramePr>
            <a:graphicFrameLocks noChangeAspect="1"/>
          </p:cNvGraphicFramePr>
          <p:nvPr/>
        </p:nvGraphicFramePr>
        <p:xfrm>
          <a:off x="544305" y="7145338"/>
          <a:ext cx="6092825" cy="3425825"/>
        </p:xfrm>
        <a:graphic>
          <a:graphicData uri="http://schemas.openxmlformats.org/presentationml/2006/ole">
            <mc:AlternateContent xmlns:mc="http://schemas.openxmlformats.org/markup-compatibility/2006">
              <mc:Choice xmlns:v="urn:schemas-microsoft-com:vml" Requires="v">
                <p:oleObj name="Slide" r:id="rId3" imgW="6093337" imgH="3426333" progId="PowerPoint.Slide.12">
                  <p:embed/>
                </p:oleObj>
              </mc:Choice>
              <mc:Fallback>
                <p:oleObj name="Slide" r:id="rId3" imgW="6093337" imgH="3426333" progId="PowerPoint.Slide.12">
                  <p:embed/>
                  <p:pic>
                    <p:nvPicPr>
                      <p:cNvPr id="3" name="Object 2">
                        <a:extLst>
                          <a:ext uri="{FF2B5EF4-FFF2-40B4-BE49-F238E27FC236}">
                            <a16:creationId xmlns:a16="http://schemas.microsoft.com/office/drawing/2014/main" id="{B9714B06-4668-49A3-8983-4A6C157ADBA7}"/>
                          </a:ext>
                        </a:extLst>
                      </p:cNvPr>
                      <p:cNvPicPr/>
                      <p:nvPr/>
                    </p:nvPicPr>
                    <p:blipFill>
                      <a:blip r:embed="rId4"/>
                      <a:stretch>
                        <a:fillRect/>
                      </a:stretch>
                    </p:blipFill>
                    <p:spPr>
                      <a:xfrm>
                        <a:off x="544305" y="7145338"/>
                        <a:ext cx="6092825" cy="3425825"/>
                      </a:xfrm>
                      <a:prstGeom prst="rect">
                        <a:avLst/>
                      </a:prstGeom>
                    </p:spPr>
                  </p:pic>
                </p:oleObj>
              </mc:Fallback>
            </mc:AlternateContent>
          </a:graphicData>
        </a:graphic>
      </p:graphicFrame>
    </p:spTree>
    <p:extLst>
      <p:ext uri="{BB962C8B-B14F-4D97-AF65-F5344CB8AC3E}">
        <p14:creationId xmlns:p14="http://schemas.microsoft.com/office/powerpoint/2010/main" val="205609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53517-FCB0-3049-BF49-8ACDF8DC5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70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0242-B1AD-7AA6-FBB3-6D9EAB950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DE492-079B-63B7-0170-6B3E2615EE4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7A00661-A6B0-A771-9E14-28D4EF32C0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0A4AA-7B49-6745-4ADC-EB8A399E96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53517-FCB0-3049-BF49-8ACDF8DC5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3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D5007-E2F9-1E8B-50F7-877F1813D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7958-9282-B06E-0A18-654E6E65E0C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02AC813-519B-CC53-AAC9-D3A22457D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3A5156-FD95-835C-80AC-E9E288286E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53517-FCB0-3049-BF49-8ACDF8DC5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31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EB17-5650-4B1D-37F4-66A9EB9A6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9DBAE-C023-5FAC-3C4F-499D8F79F4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8136AAC-03EC-449D-DCAF-74CD0B42E4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7F7D9E-F9FB-C6DB-8B0D-FB978BE1F13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53517-FCB0-3049-BF49-8ACDF8DC5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16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C69C3-EA14-C135-2C66-42A4CE9BD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1208B-468E-B8A1-D18F-1E274B7BFBD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9DD08C4-48D0-C883-23A6-99B80E96CA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564CCE-9E5A-8246-6002-4A5F4605E6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53517-FCB0-3049-BF49-8ACDF8DC5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95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EDD1B-4F2D-76DA-A015-B10AE47EB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30E42-68E2-AAAB-F17C-DFF25A28E07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982D446-7A0F-B36B-B656-5058E11C4D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9B3035-E67C-EC19-0EFE-063D6F676DF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53517-FCB0-3049-BF49-8ACDF8DC54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30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3517-FCB0-3049-BF49-8ACDF8DC5473}" type="slidenum">
              <a:rPr lang="en-US" smtClean="0"/>
              <a:t>9</a:t>
            </a:fld>
            <a:endParaRPr lang="en-US" dirty="0"/>
          </a:p>
        </p:txBody>
      </p:sp>
    </p:spTree>
    <p:extLst>
      <p:ext uri="{BB962C8B-B14F-4D97-AF65-F5344CB8AC3E}">
        <p14:creationId xmlns:p14="http://schemas.microsoft.com/office/powerpoint/2010/main" val="2279550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Titl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64970"/>
            <a:ext cx="10363200" cy="1466291"/>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Presentation Title</a:t>
            </a:r>
          </a:p>
        </p:txBody>
      </p:sp>
      <p:sp>
        <p:nvSpPr>
          <p:cNvPr id="3" name="Subtitle 2"/>
          <p:cNvSpPr>
            <a:spLocks noGrp="1"/>
          </p:cNvSpPr>
          <p:nvPr>
            <p:ph type="subTitle" idx="1" hasCustomPrompt="1"/>
          </p:nvPr>
        </p:nvSpPr>
        <p:spPr>
          <a:xfrm>
            <a:off x="1524000" y="2152971"/>
            <a:ext cx="9144000"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Sub-topic</a:t>
            </a:r>
          </a:p>
        </p:txBody>
      </p:sp>
      <p:grpSp>
        <p:nvGrpSpPr>
          <p:cNvPr id="14" name="Group 13">
            <a:extLst>
              <a:ext uri="{FF2B5EF4-FFF2-40B4-BE49-F238E27FC236}">
                <a16:creationId xmlns:a16="http://schemas.microsoft.com/office/drawing/2014/main" id="{7723A08E-5580-974A-9F20-13A6DCBBB8B2}"/>
              </a:ext>
            </a:extLst>
          </p:cNvPr>
          <p:cNvGrpSpPr>
            <a:grpSpLocks noChangeAspect="1"/>
          </p:cNvGrpSpPr>
          <p:nvPr/>
        </p:nvGrpSpPr>
        <p:grpSpPr>
          <a:xfrm>
            <a:off x="5183237" y="4557650"/>
            <a:ext cx="1408176" cy="1538935"/>
            <a:chOff x="2751337" y="1414797"/>
            <a:chExt cx="1865562" cy="2036314"/>
          </a:xfrm>
        </p:grpSpPr>
        <p:sp>
          <p:nvSpPr>
            <p:cNvPr id="9" name="Rectangle 8">
              <a:extLst>
                <a:ext uri="{FF2B5EF4-FFF2-40B4-BE49-F238E27FC236}">
                  <a16:creationId xmlns:a16="http://schemas.microsoft.com/office/drawing/2014/main" id="{761A4E3E-3863-6443-A774-1878C228FB09}"/>
                </a:ext>
              </a:extLst>
            </p:cNvPr>
            <p:cNvSpPr/>
            <p:nvPr/>
          </p:nvSpPr>
          <p:spPr>
            <a:xfrm>
              <a:off x="2751337" y="1414797"/>
              <a:ext cx="1865562" cy="2036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8" name="Picture 7">
              <a:extLst>
                <a:ext uri="{FF2B5EF4-FFF2-40B4-BE49-F238E27FC236}">
                  <a16:creationId xmlns:a16="http://schemas.microsoft.com/office/drawing/2014/main" id="{6B058983-82B9-E54D-AEC7-441D8B758C5E}"/>
                </a:ext>
              </a:extLst>
            </p:cNvPr>
            <p:cNvPicPr>
              <a:picLocks noChangeAspect="1"/>
            </p:cNvPicPr>
            <p:nvPr/>
          </p:nvPicPr>
          <p:blipFill>
            <a:blip r:embed="rId3"/>
            <a:stretch>
              <a:fillRect/>
            </a:stretch>
          </p:blipFill>
          <p:spPr>
            <a:xfrm>
              <a:off x="3009900" y="1676401"/>
              <a:ext cx="1341129" cy="1504682"/>
            </a:xfrm>
            <a:prstGeom prst="rect">
              <a:avLst/>
            </a:prstGeom>
          </p:spPr>
        </p:pic>
      </p:grpSp>
      <p:pic>
        <p:nvPicPr>
          <p:cNvPr id="17" name="Picture 16">
            <a:extLst>
              <a:ext uri="{FF2B5EF4-FFF2-40B4-BE49-F238E27FC236}">
                <a16:creationId xmlns:a16="http://schemas.microsoft.com/office/drawing/2014/main" id="{DE2E2459-DAC3-8641-AC87-20628A2AEF2A}"/>
              </a:ext>
            </a:extLst>
          </p:cNvPr>
          <p:cNvPicPr>
            <a:picLocks noChangeAspect="1"/>
          </p:cNvPicPr>
          <p:nvPr/>
        </p:nvPicPr>
        <p:blipFill>
          <a:blip r:embed="rId4"/>
          <a:stretch>
            <a:fillRect/>
          </a:stretch>
        </p:blipFill>
        <p:spPr>
          <a:xfrm>
            <a:off x="4006508" y="6206201"/>
            <a:ext cx="4160520" cy="594360"/>
          </a:xfrm>
          <a:prstGeom prst="rect">
            <a:avLst/>
          </a:prstGeom>
        </p:spPr>
      </p:pic>
      <p:sp>
        <p:nvSpPr>
          <p:cNvPr id="5" name="Text Placeholder 4">
            <a:extLst>
              <a:ext uri="{FF2B5EF4-FFF2-40B4-BE49-F238E27FC236}">
                <a16:creationId xmlns:a16="http://schemas.microsoft.com/office/drawing/2014/main" id="{EAB5B5FA-38C5-9149-9DA4-F4028C9667AB}"/>
              </a:ext>
            </a:extLst>
          </p:cNvPr>
          <p:cNvSpPr>
            <a:spLocks noGrp="1"/>
          </p:cNvSpPr>
          <p:nvPr>
            <p:ph type="body" sz="quarter" idx="10" hasCustomPrompt="1"/>
          </p:nvPr>
        </p:nvSpPr>
        <p:spPr>
          <a:xfrm>
            <a:off x="2969977" y="3009501"/>
            <a:ext cx="6233583" cy="334963"/>
          </a:xfrm>
        </p:spPr>
        <p:txBody>
          <a:bodyPr>
            <a:noAutofit/>
          </a:bodyPr>
          <a:lstStyle>
            <a:lvl1pPr marL="0" indent="0" algn="ctr">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3" name="Text Placeholder 4">
            <a:extLst>
              <a:ext uri="{FF2B5EF4-FFF2-40B4-BE49-F238E27FC236}">
                <a16:creationId xmlns:a16="http://schemas.microsoft.com/office/drawing/2014/main" id="{932339FA-DA32-A74D-BF3D-0857B2EA0233}"/>
              </a:ext>
            </a:extLst>
          </p:cNvPr>
          <p:cNvSpPr>
            <a:spLocks noGrp="1"/>
          </p:cNvSpPr>
          <p:nvPr>
            <p:ph type="body" sz="quarter" idx="11" hasCustomPrompt="1"/>
          </p:nvPr>
        </p:nvSpPr>
        <p:spPr>
          <a:xfrm>
            <a:off x="914401" y="3470502"/>
            <a:ext cx="4950937" cy="652749"/>
          </a:xfrm>
        </p:spPr>
        <p:txBody>
          <a:bodyPr anchor="ctr">
            <a:normAutofit/>
          </a:bodyPr>
          <a:lstStyle>
            <a:lvl1pPr marL="0" indent="0" algn="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4C4E1DC7-B849-7A47-B34C-CA67D6F4605F}"/>
              </a:ext>
            </a:extLst>
          </p:cNvPr>
          <p:cNvSpPr>
            <a:spLocks noGrp="1"/>
          </p:cNvSpPr>
          <p:nvPr>
            <p:ph type="body" sz="quarter" idx="12" hasCustomPrompt="1"/>
          </p:nvPr>
        </p:nvSpPr>
        <p:spPr>
          <a:xfrm>
            <a:off x="6308194" y="3470502"/>
            <a:ext cx="4950937" cy="652749"/>
          </a:xfrm>
        </p:spPr>
        <p:txBody>
          <a:bodyPr anchor="ctr">
            <a:normAutofit/>
          </a:bodyPr>
          <a:lstStyle>
            <a:lvl1pPr marL="0" indent="0" algn="l">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9" name="Straight Connector 18">
            <a:extLst>
              <a:ext uri="{FF2B5EF4-FFF2-40B4-BE49-F238E27FC236}">
                <a16:creationId xmlns:a16="http://schemas.microsoft.com/office/drawing/2014/main" id="{5179D0B7-8287-5C4F-BABF-8970B3680353}"/>
              </a:ext>
            </a:extLst>
          </p:cNvPr>
          <p:cNvCxnSpPr/>
          <p:nvPr/>
        </p:nvCxnSpPr>
        <p:spPr>
          <a:xfrm>
            <a:off x="6090139" y="3444125"/>
            <a:ext cx="0" cy="705845"/>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3404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5952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5252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9305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62731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5573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6260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BB596-5451-4E43-A774-80A751BE58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DB06050-AE7F-E242-97DC-DE3BC4D88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0333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2DA42E-E29E-8442-94C1-AC54D70DD518}"/>
              </a:ext>
            </a:extLst>
          </p:cNvPr>
          <p:cNvSpPr>
            <a:spLocks noGrp="1"/>
          </p:cNvSpPr>
          <p:nvPr>
            <p:ph type="body" sz="quarter" idx="10" hasCustomPrompt="1"/>
          </p:nvPr>
        </p:nvSpPr>
        <p:spPr>
          <a:xfrm>
            <a:off x="820551" y="2107019"/>
            <a:ext cx="10516077" cy="480131"/>
          </a:xfrm>
        </p:spPr>
        <p:txBody>
          <a:bodyPr>
            <a:spAutoFit/>
          </a:bodyPr>
          <a:lstStyle>
            <a:lvl1pPr marL="0" indent="0">
              <a:buNone/>
              <a:defRPr/>
            </a:lvl1pPr>
          </a:lstStyle>
          <a:p>
            <a:pPr lvl="0"/>
            <a:r>
              <a:rPr lang="en-US" dirty="0"/>
              <a:t>Name</a:t>
            </a:r>
          </a:p>
        </p:txBody>
      </p:sp>
      <p:sp>
        <p:nvSpPr>
          <p:cNvPr id="13" name="Text Placeholder 9">
            <a:extLst>
              <a:ext uri="{FF2B5EF4-FFF2-40B4-BE49-F238E27FC236}">
                <a16:creationId xmlns:a16="http://schemas.microsoft.com/office/drawing/2014/main" id="{62B999D7-A76D-B741-B745-30280A6B16D7}"/>
              </a:ext>
            </a:extLst>
          </p:cNvPr>
          <p:cNvSpPr>
            <a:spLocks noGrp="1"/>
          </p:cNvSpPr>
          <p:nvPr>
            <p:ph type="body" sz="quarter" idx="11" hasCustomPrompt="1"/>
          </p:nvPr>
        </p:nvSpPr>
        <p:spPr>
          <a:xfrm>
            <a:off x="820551" y="2604238"/>
            <a:ext cx="10516077" cy="480131"/>
          </a:xfrm>
        </p:spPr>
        <p:txBody>
          <a:bodyPr>
            <a:spAutoFit/>
          </a:bodyPr>
          <a:lstStyle>
            <a:lvl1pPr marL="0" indent="0">
              <a:buNone/>
              <a:defRPr/>
            </a:lvl1pPr>
          </a:lstStyle>
          <a:p>
            <a:pPr lvl="0"/>
            <a:r>
              <a:rPr lang="en-US" dirty="0"/>
              <a:t>College</a:t>
            </a:r>
          </a:p>
        </p:txBody>
      </p:sp>
      <p:sp>
        <p:nvSpPr>
          <p:cNvPr id="14" name="Text Placeholder 9">
            <a:extLst>
              <a:ext uri="{FF2B5EF4-FFF2-40B4-BE49-F238E27FC236}">
                <a16:creationId xmlns:a16="http://schemas.microsoft.com/office/drawing/2014/main" id="{5CA1FD1C-6FE7-DD48-9178-AFF6A8C55535}"/>
              </a:ext>
            </a:extLst>
          </p:cNvPr>
          <p:cNvSpPr>
            <a:spLocks noGrp="1"/>
          </p:cNvSpPr>
          <p:nvPr>
            <p:ph type="body" sz="quarter" idx="12" hasCustomPrompt="1"/>
          </p:nvPr>
        </p:nvSpPr>
        <p:spPr>
          <a:xfrm>
            <a:off x="820551" y="3101457"/>
            <a:ext cx="10516077" cy="480131"/>
          </a:xfrm>
        </p:spPr>
        <p:txBody>
          <a:bodyPr>
            <a:spAutoFit/>
          </a:bodyPr>
          <a:lstStyle>
            <a:lvl1pPr marL="0" indent="0">
              <a:buNone/>
              <a:defRPr/>
            </a:lvl1pPr>
          </a:lstStyle>
          <a:p>
            <a:pPr lvl="0"/>
            <a:r>
              <a:rPr lang="en-US" dirty="0"/>
              <a:t>Department or Program Name</a:t>
            </a:r>
          </a:p>
        </p:txBody>
      </p:sp>
      <p:sp>
        <p:nvSpPr>
          <p:cNvPr id="15" name="Text Placeholder 9">
            <a:extLst>
              <a:ext uri="{FF2B5EF4-FFF2-40B4-BE49-F238E27FC236}">
                <a16:creationId xmlns:a16="http://schemas.microsoft.com/office/drawing/2014/main" id="{56EF9B5F-920F-8E4F-872D-C4D4C2C60FF5}"/>
              </a:ext>
            </a:extLst>
          </p:cNvPr>
          <p:cNvSpPr>
            <a:spLocks noGrp="1"/>
          </p:cNvSpPr>
          <p:nvPr>
            <p:ph type="body" sz="quarter" idx="13" hasCustomPrompt="1"/>
          </p:nvPr>
        </p:nvSpPr>
        <p:spPr>
          <a:xfrm>
            <a:off x="820551" y="3598676"/>
            <a:ext cx="10516077" cy="480131"/>
          </a:xfrm>
        </p:spPr>
        <p:txBody>
          <a:bodyPr>
            <a:spAutoFit/>
          </a:bodyPr>
          <a:lstStyle>
            <a:lvl1pPr marL="0" indent="0">
              <a:buNone/>
              <a:defRPr/>
            </a:lvl1pPr>
          </a:lstStyle>
          <a:p>
            <a:pPr lvl="0"/>
            <a:r>
              <a:rPr lang="en-US" dirty="0"/>
              <a:t>Website</a:t>
            </a:r>
          </a:p>
        </p:txBody>
      </p:sp>
      <p:sp>
        <p:nvSpPr>
          <p:cNvPr id="16" name="Text Placeholder 9">
            <a:extLst>
              <a:ext uri="{FF2B5EF4-FFF2-40B4-BE49-F238E27FC236}">
                <a16:creationId xmlns:a16="http://schemas.microsoft.com/office/drawing/2014/main" id="{B0EB2389-F780-2D4A-B2A3-2E10B3549B02}"/>
              </a:ext>
            </a:extLst>
          </p:cNvPr>
          <p:cNvSpPr>
            <a:spLocks noGrp="1"/>
          </p:cNvSpPr>
          <p:nvPr>
            <p:ph type="body" sz="quarter" idx="14" hasCustomPrompt="1"/>
          </p:nvPr>
        </p:nvSpPr>
        <p:spPr>
          <a:xfrm>
            <a:off x="820551" y="4095895"/>
            <a:ext cx="10516077" cy="480131"/>
          </a:xfrm>
        </p:spPr>
        <p:txBody>
          <a:bodyPr>
            <a:spAutoFit/>
          </a:bodyPr>
          <a:lstStyle>
            <a:lvl1pPr marL="0" indent="0">
              <a:buNone/>
              <a:defRPr/>
            </a:lvl1pPr>
          </a:lstStyle>
          <a:p>
            <a:pPr lvl="0"/>
            <a:r>
              <a:rPr lang="en-US" dirty="0"/>
              <a:t>Phone Number</a:t>
            </a:r>
          </a:p>
        </p:txBody>
      </p:sp>
      <p:sp>
        <p:nvSpPr>
          <p:cNvPr id="18" name="Text Placeholder 9">
            <a:extLst>
              <a:ext uri="{FF2B5EF4-FFF2-40B4-BE49-F238E27FC236}">
                <a16:creationId xmlns:a16="http://schemas.microsoft.com/office/drawing/2014/main" id="{85444114-988B-6D44-B79C-537507DF2B60}"/>
              </a:ext>
            </a:extLst>
          </p:cNvPr>
          <p:cNvSpPr>
            <a:spLocks noGrp="1"/>
          </p:cNvSpPr>
          <p:nvPr>
            <p:ph type="body" sz="quarter" idx="15" hasCustomPrompt="1"/>
          </p:nvPr>
        </p:nvSpPr>
        <p:spPr>
          <a:xfrm>
            <a:off x="820551" y="4593116"/>
            <a:ext cx="10516077" cy="480131"/>
          </a:xfrm>
        </p:spPr>
        <p:txBody>
          <a:bodyPr>
            <a:spAutoFit/>
          </a:bodyPr>
          <a:lstStyle>
            <a:lvl1pPr marL="0" indent="0">
              <a:buNone/>
              <a:defRPr/>
            </a:lvl1pPr>
          </a:lstStyle>
          <a:p>
            <a:pPr lvl="0"/>
            <a:r>
              <a:rPr lang="en-US" dirty="0"/>
              <a:t>Email</a:t>
            </a:r>
          </a:p>
        </p:txBody>
      </p:sp>
      <p:sp>
        <p:nvSpPr>
          <p:cNvPr id="19" name="TextBox 18">
            <a:extLst>
              <a:ext uri="{FF2B5EF4-FFF2-40B4-BE49-F238E27FC236}">
                <a16:creationId xmlns:a16="http://schemas.microsoft.com/office/drawing/2014/main" id="{F1ED535D-CF14-414F-994D-2D6881DC565E}"/>
              </a:ext>
            </a:extLst>
          </p:cNvPr>
          <p:cNvSpPr txBox="1"/>
          <p:nvPr/>
        </p:nvSpPr>
        <p:spPr>
          <a:xfrm>
            <a:off x="820552" y="978794"/>
            <a:ext cx="8108801" cy="707886"/>
          </a:xfrm>
          <a:prstGeom prst="rect">
            <a:avLst/>
          </a:prstGeom>
          <a:noFill/>
        </p:spPr>
        <p:txBody>
          <a:bodyPr wrap="square" rtlCol="0">
            <a:spAutoFit/>
          </a:bodyPr>
          <a:lstStyle/>
          <a:p>
            <a:r>
              <a:rPr lang="en-US" sz="4000" b="1" dirty="0">
                <a:solidFill>
                  <a:schemeClr val="tx2"/>
                </a:solidFill>
                <a:latin typeface="Tahoma" panose="020B0604030504040204" pitchFamily="34" charset="0"/>
                <a:ea typeface="Tahoma" panose="020B0604030504040204" pitchFamily="34" charset="0"/>
                <a:cs typeface="Tahoma" panose="020B0604030504040204" pitchFamily="34" charset="0"/>
              </a:rPr>
              <a:t>Contact Information</a:t>
            </a:r>
          </a:p>
        </p:txBody>
      </p:sp>
    </p:spTree>
    <p:extLst>
      <p:ext uri="{BB962C8B-B14F-4D97-AF65-F5344CB8AC3E}">
        <p14:creationId xmlns:p14="http://schemas.microsoft.com/office/powerpoint/2010/main" val="162279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4855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61766"/>
            <a:ext cx="10363200" cy="1466291"/>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Divider Slide</a:t>
            </a:r>
          </a:p>
        </p:txBody>
      </p:sp>
      <p:sp>
        <p:nvSpPr>
          <p:cNvPr id="3" name="Subtitle 2"/>
          <p:cNvSpPr>
            <a:spLocks noGrp="1"/>
          </p:cNvSpPr>
          <p:nvPr>
            <p:ph type="subTitle" idx="1" hasCustomPrompt="1"/>
          </p:nvPr>
        </p:nvSpPr>
        <p:spPr>
          <a:xfrm>
            <a:off x="1524000" y="3149767"/>
            <a:ext cx="9144000"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Tree>
    <p:extLst>
      <p:ext uri="{BB962C8B-B14F-4D97-AF65-F5344CB8AC3E}">
        <p14:creationId xmlns:p14="http://schemas.microsoft.com/office/powerpoint/2010/main" val="237434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resentation Title 2">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BC21DA-BB37-9447-AE99-A5671996BECD}"/>
              </a:ext>
            </a:extLst>
          </p:cNvPr>
          <p:cNvSpPr>
            <a:spLocks noGrp="1"/>
          </p:cNvSpPr>
          <p:nvPr>
            <p:ph type="pic" sz="quarter" idx="13"/>
          </p:nvPr>
        </p:nvSpPr>
        <p:spPr>
          <a:xfrm>
            <a:off x="0" y="0"/>
            <a:ext cx="4391187" cy="6858000"/>
          </a:xfrm>
        </p:spPr>
        <p:txBody>
          <a:bodyPr/>
          <a:lstStyle/>
          <a:p>
            <a:r>
              <a:rPr lang="en-US" dirty="0"/>
              <a:t>Click icon to add picture</a:t>
            </a:r>
          </a:p>
        </p:txBody>
      </p:sp>
      <p:sp>
        <p:nvSpPr>
          <p:cNvPr id="16" name="Rectangle 15">
            <a:extLst>
              <a:ext uri="{FF2B5EF4-FFF2-40B4-BE49-F238E27FC236}">
                <a16:creationId xmlns:a16="http://schemas.microsoft.com/office/drawing/2014/main" id="{21CD90CA-AF2E-8449-8E84-D6C56326C15A}"/>
              </a:ext>
            </a:extLst>
          </p:cNvPr>
          <p:cNvSpPr/>
          <p:nvPr/>
        </p:nvSpPr>
        <p:spPr>
          <a:xfrm>
            <a:off x="4391187" y="0"/>
            <a:ext cx="78008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91D5B3CF-5810-EF40-8451-52B286E53328}"/>
              </a:ext>
            </a:extLst>
          </p:cNvPr>
          <p:cNvSpPr/>
          <p:nvPr/>
        </p:nvSpPr>
        <p:spPr>
          <a:xfrm>
            <a:off x="4240260" y="0"/>
            <a:ext cx="4428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5212729" y="510442"/>
            <a:ext cx="6700299" cy="1080247"/>
          </a:xfrm>
        </p:spPr>
        <p:txBody>
          <a:bodyPr anchor="t" anchorCtr="0">
            <a:noAutofit/>
          </a:bodyPr>
          <a:lstStyle>
            <a:lvl1pPr algn="ctr">
              <a:defRPr sz="40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5874115" y="1598800"/>
            <a:ext cx="5514661"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6089509" y="2494696"/>
            <a:ext cx="5083876" cy="334963"/>
          </a:xfrm>
        </p:spPr>
        <p:txBody>
          <a:bodyPr>
            <a:normAutofit/>
          </a:bodyPr>
          <a:lstStyle>
            <a:lvl1pPr marL="0" indent="0" algn="ctr">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6087409" y="2932977"/>
            <a:ext cx="4950937" cy="652749"/>
          </a:xfrm>
        </p:spPr>
        <p:txBody>
          <a:bodyPr anchor="ctr">
            <a:normAutofit/>
          </a:bodyPr>
          <a:lstStyle>
            <a:lvl1pPr marL="0" indent="0" algn="ct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6087406" y="3865608"/>
            <a:ext cx="4950937" cy="652749"/>
          </a:xfrm>
        </p:spPr>
        <p:txBody>
          <a:bodyPr anchor="ctr">
            <a:normAutofit/>
          </a:bodyPr>
          <a:lstStyle>
            <a:lvl1pPr marL="0" indent="0" algn="ct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a:cxnSpLocks/>
          </p:cNvCxnSpPr>
          <p:nvPr/>
        </p:nvCxnSpPr>
        <p:spPr>
          <a:xfrm flipH="1">
            <a:off x="6914890" y="3706773"/>
            <a:ext cx="3295972"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18" name="Group 17">
            <a:extLst>
              <a:ext uri="{FF2B5EF4-FFF2-40B4-BE49-F238E27FC236}">
                <a16:creationId xmlns:a16="http://schemas.microsoft.com/office/drawing/2014/main" id="{3F333699-7EF5-C043-B733-918C12342A5C}"/>
              </a:ext>
            </a:extLst>
          </p:cNvPr>
          <p:cNvGrpSpPr>
            <a:grpSpLocks noChangeAspect="1"/>
          </p:cNvGrpSpPr>
          <p:nvPr userDrawn="1"/>
        </p:nvGrpSpPr>
        <p:grpSpPr>
          <a:xfrm>
            <a:off x="7704034" y="4680383"/>
            <a:ext cx="1548994" cy="1692830"/>
            <a:chOff x="2751337" y="1414797"/>
            <a:chExt cx="1865562" cy="2036314"/>
          </a:xfrm>
        </p:grpSpPr>
        <p:sp>
          <p:nvSpPr>
            <p:cNvPr id="20" name="Rectangle 19">
              <a:extLst>
                <a:ext uri="{FF2B5EF4-FFF2-40B4-BE49-F238E27FC236}">
                  <a16:creationId xmlns:a16="http://schemas.microsoft.com/office/drawing/2014/main" id="{F516C31E-8813-5B4A-BD8E-EAF384850E45}"/>
                </a:ext>
              </a:extLst>
            </p:cNvPr>
            <p:cNvSpPr/>
            <p:nvPr/>
          </p:nvSpPr>
          <p:spPr>
            <a:xfrm>
              <a:off x="2751337" y="1414797"/>
              <a:ext cx="1865562" cy="2036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1" name="Picture 20">
              <a:extLst>
                <a:ext uri="{FF2B5EF4-FFF2-40B4-BE49-F238E27FC236}">
                  <a16:creationId xmlns:a16="http://schemas.microsoft.com/office/drawing/2014/main" id="{110816BD-0780-C848-99BE-273BA6FE5D2A}"/>
                </a:ext>
              </a:extLst>
            </p:cNvPr>
            <p:cNvPicPr>
              <a:picLocks noChangeAspect="1"/>
            </p:cNvPicPr>
            <p:nvPr/>
          </p:nvPicPr>
          <p:blipFill>
            <a:blip r:embed="rId2"/>
            <a:stretch>
              <a:fillRect/>
            </a:stretch>
          </p:blipFill>
          <p:spPr>
            <a:xfrm>
              <a:off x="3009900" y="1676401"/>
              <a:ext cx="1341129" cy="1504682"/>
            </a:xfrm>
            <a:prstGeom prst="rect">
              <a:avLst/>
            </a:prstGeom>
          </p:spPr>
        </p:pic>
      </p:grpSp>
      <p:pic>
        <p:nvPicPr>
          <p:cNvPr id="26" name="Picture 25">
            <a:extLst>
              <a:ext uri="{FF2B5EF4-FFF2-40B4-BE49-F238E27FC236}">
                <a16:creationId xmlns:a16="http://schemas.microsoft.com/office/drawing/2014/main" id="{D1F694C3-04A0-3E4D-8A90-3C943B3CD4FF}"/>
              </a:ext>
            </a:extLst>
          </p:cNvPr>
          <p:cNvPicPr>
            <a:picLocks noChangeAspect="1"/>
          </p:cNvPicPr>
          <p:nvPr userDrawn="1"/>
        </p:nvPicPr>
        <p:blipFill>
          <a:blip r:embed="rId3"/>
          <a:stretch>
            <a:fillRect/>
          </a:stretch>
        </p:blipFill>
        <p:spPr>
          <a:xfrm>
            <a:off x="6597714" y="6232884"/>
            <a:ext cx="4160520" cy="594360"/>
          </a:xfrm>
          <a:prstGeom prst="rect">
            <a:avLst/>
          </a:prstGeom>
        </p:spPr>
      </p:pic>
    </p:spTree>
    <p:extLst>
      <p:ext uri="{BB962C8B-B14F-4D97-AF65-F5344CB8AC3E}">
        <p14:creationId xmlns:p14="http://schemas.microsoft.com/office/powerpoint/2010/main" val="250442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3">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5B3CF-5810-EF40-8451-52B286E53328}"/>
              </a:ext>
            </a:extLst>
          </p:cNvPr>
          <p:cNvSpPr/>
          <p:nvPr/>
        </p:nvSpPr>
        <p:spPr>
          <a:xfrm>
            <a:off x="0" y="502920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914400" y="476996"/>
            <a:ext cx="10363200" cy="1466291"/>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1524000" y="1964997"/>
            <a:ext cx="9144000"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2969977" y="2816316"/>
            <a:ext cx="6233583" cy="334963"/>
          </a:xfrm>
        </p:spPr>
        <p:txBody>
          <a:bodyPr>
            <a:normAutofit/>
          </a:bodyPr>
          <a:lstStyle>
            <a:lvl1pPr marL="0" indent="0" algn="ctr">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914401" y="3277317"/>
            <a:ext cx="4950937" cy="652749"/>
          </a:xfrm>
        </p:spPr>
        <p:txBody>
          <a:bodyPr anchor="ctr">
            <a:normAutofit/>
          </a:bodyPr>
          <a:lstStyle>
            <a:lvl1pPr marL="0" indent="0" algn="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6308194" y="3277317"/>
            <a:ext cx="4950937" cy="652749"/>
          </a:xfrm>
        </p:spPr>
        <p:txBody>
          <a:bodyPr anchor="ctr">
            <a:normAutofit/>
          </a:bodyPr>
          <a:lstStyle>
            <a:lvl1pPr marL="0" indent="0" algn="l">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p:nvPr/>
        </p:nvCxnSpPr>
        <p:spPr>
          <a:xfrm>
            <a:off x="6090139" y="3263890"/>
            <a:ext cx="0" cy="705845"/>
          </a:xfrm>
          <a:prstGeom prst="line">
            <a:avLst/>
          </a:prstGeom>
        </p:spPr>
        <p:style>
          <a:lnRef idx="3">
            <a:schemeClr val="accent4"/>
          </a:lnRef>
          <a:fillRef idx="0">
            <a:schemeClr val="accent4"/>
          </a:fillRef>
          <a:effectRef idx="2">
            <a:schemeClr val="accent4"/>
          </a:effectRef>
          <a:fontRef idx="minor">
            <a:schemeClr val="tx1"/>
          </a:fontRef>
        </p:style>
      </p:cxnSp>
      <p:grpSp>
        <p:nvGrpSpPr>
          <p:cNvPr id="16" name="Group 15">
            <a:extLst>
              <a:ext uri="{FF2B5EF4-FFF2-40B4-BE49-F238E27FC236}">
                <a16:creationId xmlns:a16="http://schemas.microsoft.com/office/drawing/2014/main" id="{95D9E1E6-61DD-7045-9F96-7E44783520FB}"/>
              </a:ext>
            </a:extLst>
          </p:cNvPr>
          <p:cNvGrpSpPr>
            <a:grpSpLocks noChangeAspect="1"/>
          </p:cNvGrpSpPr>
          <p:nvPr userDrawn="1"/>
        </p:nvGrpSpPr>
        <p:grpSpPr>
          <a:xfrm>
            <a:off x="5315642" y="4210745"/>
            <a:ext cx="1548994" cy="1692830"/>
            <a:chOff x="2751337" y="1414797"/>
            <a:chExt cx="1865562" cy="2036314"/>
          </a:xfrm>
        </p:grpSpPr>
        <p:sp>
          <p:nvSpPr>
            <p:cNvPr id="18" name="Rectangle 17">
              <a:extLst>
                <a:ext uri="{FF2B5EF4-FFF2-40B4-BE49-F238E27FC236}">
                  <a16:creationId xmlns:a16="http://schemas.microsoft.com/office/drawing/2014/main" id="{D572715C-EC8C-0547-AC20-788B7B234099}"/>
                </a:ext>
              </a:extLst>
            </p:cNvPr>
            <p:cNvSpPr/>
            <p:nvPr/>
          </p:nvSpPr>
          <p:spPr>
            <a:xfrm>
              <a:off x="2751337" y="1414797"/>
              <a:ext cx="1865562" cy="2036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9" name="Picture 18">
              <a:extLst>
                <a:ext uri="{FF2B5EF4-FFF2-40B4-BE49-F238E27FC236}">
                  <a16:creationId xmlns:a16="http://schemas.microsoft.com/office/drawing/2014/main" id="{2264C49D-C18A-A84B-8E9D-721A1F61DBC8}"/>
                </a:ext>
              </a:extLst>
            </p:cNvPr>
            <p:cNvPicPr>
              <a:picLocks noChangeAspect="1"/>
            </p:cNvPicPr>
            <p:nvPr/>
          </p:nvPicPr>
          <p:blipFill>
            <a:blip r:embed="rId2"/>
            <a:stretch>
              <a:fillRect/>
            </a:stretch>
          </p:blipFill>
          <p:spPr>
            <a:xfrm>
              <a:off x="3009900" y="1676401"/>
              <a:ext cx="1341129" cy="1504682"/>
            </a:xfrm>
            <a:prstGeom prst="rect">
              <a:avLst/>
            </a:prstGeom>
          </p:spPr>
        </p:pic>
      </p:grpSp>
      <p:pic>
        <p:nvPicPr>
          <p:cNvPr id="20" name="Picture 19">
            <a:extLst>
              <a:ext uri="{FF2B5EF4-FFF2-40B4-BE49-F238E27FC236}">
                <a16:creationId xmlns:a16="http://schemas.microsoft.com/office/drawing/2014/main" id="{1C419736-60F6-B842-9479-9C13741D4548}"/>
              </a:ext>
            </a:extLst>
          </p:cNvPr>
          <p:cNvPicPr>
            <a:picLocks noChangeAspect="1"/>
          </p:cNvPicPr>
          <p:nvPr userDrawn="1"/>
        </p:nvPicPr>
        <p:blipFill>
          <a:blip r:embed="rId3"/>
          <a:stretch>
            <a:fillRect/>
          </a:stretch>
        </p:blipFill>
        <p:spPr>
          <a:xfrm>
            <a:off x="4001296" y="6062393"/>
            <a:ext cx="4576572" cy="490347"/>
          </a:xfrm>
          <a:prstGeom prst="rect">
            <a:avLst/>
          </a:prstGeom>
        </p:spPr>
      </p:pic>
    </p:spTree>
    <p:extLst>
      <p:ext uri="{BB962C8B-B14F-4D97-AF65-F5344CB8AC3E}">
        <p14:creationId xmlns:p14="http://schemas.microsoft.com/office/powerpoint/2010/main" val="97875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6000"/>
            </a:lvl1pPr>
          </a:lstStyle>
          <a:p>
            <a:r>
              <a:rPr lang="en-US" dirty="0"/>
              <a:t>Divider Slide 2</a:t>
            </a:r>
          </a:p>
        </p:txBody>
      </p:sp>
      <p:sp>
        <p:nvSpPr>
          <p:cNvPr id="3" name="Text Placeholder 2"/>
          <p:cNvSpPr>
            <a:spLocks noGrp="1"/>
          </p:cNvSpPr>
          <p:nvPr>
            <p:ph type="body" idx="1" hasCustomPrompt="1"/>
          </p:nvPr>
        </p:nvSpPr>
        <p:spPr>
          <a:xfrm>
            <a:off x="831851" y="4589465"/>
            <a:ext cx="10515600" cy="73651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Topic</a:t>
            </a:r>
          </a:p>
        </p:txBody>
      </p:sp>
    </p:spTree>
    <p:extLst>
      <p:ext uri="{BB962C8B-B14F-4D97-AF65-F5344CB8AC3E}">
        <p14:creationId xmlns:p14="http://schemas.microsoft.com/office/powerpoint/2010/main" val="1371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516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42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14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1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5E47562-0B4E-E143-B002-83649551E0B5}"/>
              </a:ext>
            </a:extLst>
          </p:cNvPr>
          <p:cNvSpPr>
            <a:spLocks noGrp="1"/>
          </p:cNvSpPr>
          <p:nvPr>
            <p:ph type="pic" sz="quarter" idx="10"/>
          </p:nvPr>
        </p:nvSpPr>
        <p:spPr>
          <a:xfrm>
            <a:off x="898805" y="690563"/>
            <a:ext cx="4747684" cy="4267200"/>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307360FE-8B74-B742-AC27-153E1A1C9CDD}"/>
              </a:ext>
            </a:extLst>
          </p:cNvPr>
          <p:cNvSpPr>
            <a:spLocks noGrp="1"/>
          </p:cNvSpPr>
          <p:nvPr>
            <p:ph type="pic" sz="quarter" idx="11"/>
          </p:nvPr>
        </p:nvSpPr>
        <p:spPr>
          <a:xfrm>
            <a:off x="6609794" y="690563"/>
            <a:ext cx="4747684" cy="4267200"/>
          </a:xfrm>
        </p:spPr>
        <p:txBody>
          <a:bodyPr/>
          <a:lstStyle/>
          <a:p>
            <a:r>
              <a:rPr lang="en-US" dirty="0"/>
              <a:t>Click icon to add picture</a:t>
            </a:r>
          </a:p>
        </p:txBody>
      </p:sp>
    </p:spTree>
    <p:extLst>
      <p:ext uri="{BB962C8B-B14F-4D97-AF65-F5344CB8AC3E}">
        <p14:creationId xmlns:p14="http://schemas.microsoft.com/office/powerpoint/2010/main" val="75881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670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5431B1E-8998-0146-AF70-B53ABD36F462}"/>
              </a:ext>
            </a:extLst>
          </p:cNvPr>
          <p:cNvSpPr/>
          <p:nvPr userDrawn="1"/>
        </p:nvSpPr>
        <p:spPr>
          <a:xfrm>
            <a:off x="0" y="5758249"/>
            <a:ext cx="12192000" cy="109975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275C1D0-9CBE-A14B-AD80-9C3A28792A65}"/>
              </a:ext>
            </a:extLst>
          </p:cNvPr>
          <p:cNvPicPr>
            <a:picLocks noChangeAspect="1"/>
          </p:cNvPicPr>
          <p:nvPr userDrawn="1"/>
        </p:nvPicPr>
        <p:blipFill>
          <a:blip r:embed="rId16"/>
          <a:stretch>
            <a:fillRect/>
          </a:stretch>
        </p:blipFill>
        <p:spPr>
          <a:xfrm>
            <a:off x="677562" y="5919726"/>
            <a:ext cx="692363" cy="776797"/>
          </a:xfrm>
          <a:prstGeom prst="rect">
            <a:avLst/>
          </a:prstGeom>
        </p:spPr>
      </p:pic>
      <p:pic>
        <p:nvPicPr>
          <p:cNvPr id="15" name="Picture 14">
            <a:extLst>
              <a:ext uri="{FF2B5EF4-FFF2-40B4-BE49-F238E27FC236}">
                <a16:creationId xmlns:a16="http://schemas.microsoft.com/office/drawing/2014/main" id="{B8AC54CE-DA90-FF4C-9A76-E1C6BE47F120}"/>
              </a:ext>
            </a:extLst>
          </p:cNvPr>
          <p:cNvPicPr>
            <a:picLocks noChangeAspect="1"/>
          </p:cNvPicPr>
          <p:nvPr userDrawn="1"/>
        </p:nvPicPr>
        <p:blipFill>
          <a:blip r:embed="rId17"/>
          <a:stretch>
            <a:fillRect/>
          </a:stretch>
        </p:blipFill>
        <p:spPr>
          <a:xfrm>
            <a:off x="1592348" y="6083349"/>
            <a:ext cx="3146856" cy="449551"/>
          </a:xfrm>
          <a:prstGeom prst="rect">
            <a:avLst/>
          </a:prstGeom>
        </p:spPr>
      </p:pic>
    </p:spTree>
    <p:extLst>
      <p:ext uri="{BB962C8B-B14F-4D97-AF65-F5344CB8AC3E}">
        <p14:creationId xmlns:p14="http://schemas.microsoft.com/office/powerpoint/2010/main" val="4099463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p:hf hdr="0" ftr="0" dt="0"/>
  <p:txStyles>
    <p:title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mailto:dderego@nmsu.edu"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7E27E-9874-7F4B-A774-3A0D6C53ED24}"/>
              </a:ext>
            </a:extLst>
          </p:cNvPr>
          <p:cNvSpPr>
            <a:spLocks noGrp="1"/>
          </p:cNvSpPr>
          <p:nvPr>
            <p:ph type="ctrTitle"/>
          </p:nvPr>
        </p:nvSpPr>
        <p:spPr>
          <a:xfrm>
            <a:off x="914399" y="664970"/>
            <a:ext cx="10812379" cy="1466291"/>
          </a:xfrm>
        </p:spPr>
        <p:txBody>
          <a:bodyPr>
            <a:normAutofit/>
          </a:bodyPr>
          <a:lstStyle/>
          <a:p>
            <a:br>
              <a:rPr lang="en-US" sz="4000" dirty="0"/>
            </a:br>
            <a:r>
              <a:rPr lang="en-US" sz="4000" dirty="0"/>
              <a:t>Arrowhead Center at NMSU</a:t>
            </a:r>
          </a:p>
        </p:txBody>
      </p:sp>
      <p:sp>
        <p:nvSpPr>
          <p:cNvPr id="6" name="Text Placeholder 5">
            <a:extLst>
              <a:ext uri="{FF2B5EF4-FFF2-40B4-BE49-F238E27FC236}">
                <a16:creationId xmlns:a16="http://schemas.microsoft.com/office/drawing/2014/main" id="{7C6E00AC-45CE-0C4F-91E7-60A972FA1AC5}"/>
              </a:ext>
            </a:extLst>
          </p:cNvPr>
          <p:cNvSpPr>
            <a:spLocks noGrp="1"/>
          </p:cNvSpPr>
          <p:nvPr>
            <p:ph type="body" sz="quarter" idx="10"/>
          </p:nvPr>
        </p:nvSpPr>
        <p:spPr>
          <a:xfrm>
            <a:off x="2005263" y="1796298"/>
            <a:ext cx="7956884" cy="506031"/>
          </a:xfrm>
        </p:spPr>
        <p:txBody>
          <a:bodyPr/>
          <a:lstStyle/>
          <a:p>
            <a:r>
              <a:rPr lang="en-US" sz="2800" b="1" dirty="0"/>
              <a:t>Doña Ana Sprint Program Update</a:t>
            </a:r>
          </a:p>
        </p:txBody>
      </p:sp>
      <p:sp>
        <p:nvSpPr>
          <p:cNvPr id="7" name="Text Placeholder 6">
            <a:extLst>
              <a:ext uri="{FF2B5EF4-FFF2-40B4-BE49-F238E27FC236}">
                <a16:creationId xmlns:a16="http://schemas.microsoft.com/office/drawing/2014/main" id="{A248D71A-4D24-D046-A39A-6CE90B81E28D}"/>
              </a:ext>
            </a:extLst>
          </p:cNvPr>
          <p:cNvSpPr>
            <a:spLocks noGrp="1"/>
          </p:cNvSpPr>
          <p:nvPr>
            <p:ph type="body" sz="quarter" idx="11"/>
          </p:nvPr>
        </p:nvSpPr>
        <p:spPr/>
        <p:txBody>
          <a:bodyPr>
            <a:normAutofit/>
          </a:bodyPr>
          <a:lstStyle/>
          <a:p>
            <a:pPr>
              <a:lnSpc>
                <a:spcPct val="110000"/>
              </a:lnSpc>
              <a:spcBef>
                <a:spcPts val="0"/>
              </a:spcBef>
            </a:pPr>
            <a:r>
              <a:rPr lang="en-US" dirty="0"/>
              <a:t>Kristin Morehead</a:t>
            </a:r>
          </a:p>
        </p:txBody>
      </p:sp>
      <p:sp>
        <p:nvSpPr>
          <p:cNvPr id="2" name="Text Placeholder 1"/>
          <p:cNvSpPr>
            <a:spLocks noGrp="1"/>
          </p:cNvSpPr>
          <p:nvPr>
            <p:ph type="body" sz="quarter" idx="12"/>
          </p:nvPr>
        </p:nvSpPr>
        <p:spPr/>
        <p:txBody>
          <a:bodyPr/>
          <a:lstStyle/>
          <a:p>
            <a:r>
              <a:rPr lang="en-US" dirty="0"/>
              <a:t>Economic Development</a:t>
            </a:r>
          </a:p>
        </p:txBody>
      </p:sp>
    </p:spTree>
    <p:extLst>
      <p:ext uri="{BB962C8B-B14F-4D97-AF65-F5344CB8AC3E}">
        <p14:creationId xmlns:p14="http://schemas.microsoft.com/office/powerpoint/2010/main" val="31180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0.wp.com/arrowheadcenter.nmsu.edu/wp-content/uploads/2018/08/AgAssembly-header_2.png?w=1080&amp;ss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534" y="1400516"/>
            <a:ext cx="1680679" cy="946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770533" y="2769511"/>
            <a:ext cx="1680679" cy="1097144"/>
          </a:xfrm>
          <a:prstGeom prst="rect">
            <a:avLst/>
          </a:prstGeom>
        </p:spPr>
      </p:pic>
      <p:sp>
        <p:nvSpPr>
          <p:cNvPr id="17" name="TextBox 16"/>
          <p:cNvSpPr txBox="1"/>
          <p:nvPr/>
        </p:nvSpPr>
        <p:spPr>
          <a:xfrm>
            <a:off x="2539036" y="2706141"/>
            <a:ext cx="2983940" cy="1169551"/>
          </a:xfrm>
          <a:prstGeom prst="rect">
            <a:avLst/>
          </a:prstGeom>
          <a:noFill/>
        </p:spPr>
        <p:txBody>
          <a:bodyPr wrap="square" rtlCol="0">
            <a:spAutoFit/>
          </a:bodyPr>
          <a:lstStyle/>
          <a:p>
            <a:pPr defTabSz="685800">
              <a:defRPr/>
            </a:pPr>
            <a:r>
              <a:rPr lang="en-US" sz="1400" b="1" dirty="0">
                <a:solidFill>
                  <a:srgbClr val="000000"/>
                </a:solidFill>
                <a:latin typeface="Calibri" panose="020F0502020204030204" pitchFamily="34" charset="0"/>
                <a:ea typeface="Lato Light" panose="020F0502020204030203" pitchFamily="34" charset="0"/>
                <a:cs typeface="Calibri" panose="020F0502020204030204" pitchFamily="34" charset="0"/>
              </a:rPr>
              <a:t>StartupSprint: </a:t>
            </a:r>
            <a:r>
              <a:rPr lang="en-US" sz="1400" dirty="0">
                <a:solidFill>
                  <a:srgbClr val="000000"/>
                </a:solidFill>
                <a:latin typeface="Calibri" panose="020F0502020204030204" pitchFamily="34" charset="0"/>
                <a:ea typeface="Lato Light" panose="020F0502020204030203" pitchFamily="34" charset="0"/>
                <a:cs typeface="Calibri" panose="020F0502020204030204" pitchFamily="34" charset="0"/>
              </a:rPr>
              <a:t>6-week Accelerator Program for new businesses to test the feasibility of their business ideas and navigate initial startup processes. October 2025. </a:t>
            </a:r>
          </a:p>
        </p:txBody>
      </p:sp>
      <p:sp>
        <p:nvSpPr>
          <p:cNvPr id="23" name="TextBox 22"/>
          <p:cNvSpPr txBox="1"/>
          <p:nvPr/>
        </p:nvSpPr>
        <p:spPr>
          <a:xfrm>
            <a:off x="2539034" y="1415553"/>
            <a:ext cx="3238417" cy="1169551"/>
          </a:xfrm>
          <a:prstGeom prst="rect">
            <a:avLst/>
          </a:prstGeom>
          <a:noFill/>
        </p:spPr>
        <p:txBody>
          <a:bodyPr wrap="square" rtlCol="0">
            <a:spAutoFit/>
          </a:bodyPr>
          <a:lstStyle/>
          <a:p>
            <a:pPr defTabSz="685800">
              <a:defRPr/>
            </a:pPr>
            <a:r>
              <a:rPr lang="en-US" sz="1400" b="1" dirty="0">
                <a:solidFill>
                  <a:srgbClr val="000000"/>
                </a:solidFill>
                <a:latin typeface="Calibri" panose="020F0502020204030204" pitchFamily="34" charset="0"/>
                <a:ea typeface="Lato Light" panose="020F0502020204030203" pitchFamily="34" charset="0"/>
                <a:cs typeface="Calibri" panose="020F0502020204030204" pitchFamily="34" charset="0"/>
              </a:rPr>
              <a:t>WESprint Doña Ana: </a:t>
            </a:r>
            <a:r>
              <a:rPr lang="en-US" sz="1400" dirty="0">
                <a:solidFill>
                  <a:srgbClr val="000000"/>
                </a:solidFill>
                <a:latin typeface="Calibri" panose="020F0502020204030204" pitchFamily="34" charset="0"/>
                <a:ea typeface="Lato Light" panose="020F0502020204030203" pitchFamily="34" charset="0"/>
                <a:cs typeface="Calibri" panose="020F0502020204030204" pitchFamily="34" charset="0"/>
              </a:rPr>
              <a:t>6-week virtual Accelerator Program for women-owned businesses in Doña Ana County to test the feasibility of their business idea. September 2025.</a:t>
            </a:r>
          </a:p>
        </p:txBody>
      </p:sp>
      <p:sp>
        <p:nvSpPr>
          <p:cNvPr id="25" name="TextBox 24"/>
          <p:cNvSpPr txBox="1"/>
          <p:nvPr/>
        </p:nvSpPr>
        <p:spPr>
          <a:xfrm>
            <a:off x="7786000" y="1331478"/>
            <a:ext cx="4029452" cy="738664"/>
          </a:xfrm>
          <a:prstGeom prst="rect">
            <a:avLst/>
          </a:prstGeom>
          <a:noFill/>
        </p:spPr>
        <p:txBody>
          <a:bodyPr wrap="square" rtlCol="0">
            <a:spAutoFit/>
          </a:bodyPr>
          <a:lstStyle/>
          <a:p>
            <a:pPr defTabSz="685800">
              <a:defRPr/>
            </a:pPr>
            <a:r>
              <a:rPr lang="en-US" sz="1400" b="1" dirty="0">
                <a:solidFill>
                  <a:srgbClr val="000000"/>
                </a:solidFill>
                <a:latin typeface="Calibri" panose="020F0502020204030204" pitchFamily="34" charset="0"/>
                <a:ea typeface="Lato Light" panose="020F0502020204030203" pitchFamily="34" charset="0"/>
                <a:cs typeface="Calibri" panose="020F0502020204030204" pitchFamily="34" charset="0"/>
              </a:rPr>
              <a:t>BizSprint Doña Ana: </a:t>
            </a:r>
            <a:r>
              <a:rPr lang="en-US" sz="1400" dirty="0">
                <a:solidFill>
                  <a:srgbClr val="000000"/>
                </a:solidFill>
                <a:latin typeface="Calibri" panose="020F0502020204030204" pitchFamily="34" charset="0"/>
                <a:ea typeface="Lato Light" panose="020F0502020204030203" pitchFamily="34" charset="0"/>
                <a:cs typeface="Calibri" panose="020F0502020204030204" pitchFamily="34" charset="0"/>
              </a:rPr>
              <a:t>6-week virtual Accelerator Program for businesses in Doña Ana County to test the feasibility of their business ideas. February 2026.</a:t>
            </a:r>
          </a:p>
        </p:txBody>
      </p:sp>
      <p:sp>
        <p:nvSpPr>
          <p:cNvPr id="27" name="Rectangle 26">
            <a:extLst>
              <a:ext uri="{FF2B5EF4-FFF2-40B4-BE49-F238E27FC236}">
                <a16:creationId xmlns:a16="http://schemas.microsoft.com/office/drawing/2014/main" id="{970D87B1-846C-2B4C-90C0-11CEC6FD516C}"/>
              </a:ext>
            </a:extLst>
          </p:cNvPr>
          <p:cNvSpPr/>
          <p:nvPr/>
        </p:nvSpPr>
        <p:spPr>
          <a:xfrm>
            <a:off x="2140390" y="1314325"/>
            <a:ext cx="7405556" cy="553998"/>
          </a:xfrm>
          <a:prstGeom prst="rect">
            <a:avLst/>
          </a:prstGeom>
        </p:spPr>
        <p:txBody>
          <a:bodyPr wrap="square">
            <a:spAutoFit/>
          </a:bodyPr>
          <a:lstStyle/>
          <a:p>
            <a:pPr defTabSz="685800">
              <a:defRPr/>
            </a:pPr>
            <a:endParaRPr lang="en-US" sz="1500" dirty="0">
              <a:solidFill>
                <a:srgbClr val="E7E6E6">
                  <a:lumMod val="25000"/>
                </a:srgbClr>
              </a:solidFill>
              <a:latin typeface="Calibri" panose="020F0502020204030204" pitchFamily="34" charset="0"/>
              <a:ea typeface="Montserrat" charset="0"/>
              <a:cs typeface="Calibri" panose="020F0502020204030204" pitchFamily="34" charset="0"/>
            </a:endParaRPr>
          </a:p>
          <a:p>
            <a:pPr defTabSz="685800">
              <a:defRPr/>
            </a:pPr>
            <a:endParaRPr lang="en-US" sz="1500" dirty="0">
              <a:solidFill>
                <a:srgbClr val="E7E6E6">
                  <a:lumMod val="25000"/>
                </a:srgbClr>
              </a:solidFill>
              <a:latin typeface="Calibri" panose="020F0502020204030204" pitchFamily="34" charset="0"/>
              <a:ea typeface="Montserrat" charset="0"/>
              <a:cs typeface="Calibri" panose="020F0502020204030204" pitchFamily="34" charset="0"/>
            </a:endParaRPr>
          </a:p>
        </p:txBody>
      </p:sp>
      <p:sp>
        <p:nvSpPr>
          <p:cNvPr id="28" name="Title 3">
            <a:extLst>
              <a:ext uri="{FF2B5EF4-FFF2-40B4-BE49-F238E27FC236}">
                <a16:creationId xmlns:a16="http://schemas.microsoft.com/office/drawing/2014/main" id="{49F4D05C-DDEF-9048-BC7A-85CE73E43CFF}"/>
              </a:ext>
            </a:extLst>
          </p:cNvPr>
          <p:cNvSpPr>
            <a:spLocks noGrp="1"/>
          </p:cNvSpPr>
          <p:nvPr>
            <p:ph type="title"/>
          </p:nvPr>
        </p:nvSpPr>
        <p:spPr>
          <a:xfrm>
            <a:off x="637032" y="267044"/>
            <a:ext cx="10503036" cy="1006946"/>
          </a:xfrm>
        </p:spPr>
        <p:txBody>
          <a:bodyPr>
            <a:noAutofit/>
          </a:bodyPr>
          <a:lstStyle/>
          <a:p>
            <a:r>
              <a:rPr lang="en-US" dirty="0"/>
              <a:t>Doña Ana County Sprint Accelerators</a:t>
            </a:r>
          </a:p>
        </p:txBody>
      </p:sp>
      <p:sp>
        <p:nvSpPr>
          <p:cNvPr id="18" name="TextBox 17">
            <a:extLst>
              <a:ext uri="{FF2B5EF4-FFF2-40B4-BE49-F238E27FC236}">
                <a16:creationId xmlns:a16="http://schemas.microsoft.com/office/drawing/2014/main" id="{FB601DC1-FD54-4E80-BF89-B4474EBA4579}"/>
              </a:ext>
            </a:extLst>
          </p:cNvPr>
          <p:cNvSpPr txBox="1"/>
          <p:nvPr/>
        </p:nvSpPr>
        <p:spPr>
          <a:xfrm>
            <a:off x="7765610" y="2736502"/>
            <a:ext cx="4029452" cy="1169551"/>
          </a:xfrm>
          <a:prstGeom prst="rect">
            <a:avLst/>
          </a:prstGeom>
          <a:noFill/>
        </p:spPr>
        <p:txBody>
          <a:bodyPr wrap="square" rtlCol="0">
            <a:spAutoFit/>
          </a:bodyPr>
          <a:lstStyle/>
          <a:p>
            <a:pPr defTabSz="685800">
              <a:defRPr/>
            </a:pPr>
            <a:r>
              <a:rPr lang="en-US" sz="1400" b="1" dirty="0">
                <a:solidFill>
                  <a:srgbClr val="000000"/>
                </a:solidFill>
                <a:latin typeface="Calibri" panose="020F0502020204030204" pitchFamily="34" charset="0"/>
                <a:ea typeface="Lato Light" panose="020F0502020204030203" pitchFamily="34" charset="0"/>
                <a:cs typeface="Calibri" panose="020F0502020204030204" pitchFamily="34" charset="0"/>
              </a:rPr>
              <a:t>HealthSprint </a:t>
            </a:r>
            <a:r>
              <a:rPr lang="en-US" sz="1400" dirty="0">
                <a:solidFill>
                  <a:srgbClr val="000000"/>
                </a:solidFill>
                <a:latin typeface="Calibri" panose="020F0502020204030204" pitchFamily="34" charset="0"/>
                <a:ea typeface="Lato Light" panose="020F0502020204030203" pitchFamily="34" charset="0"/>
                <a:cs typeface="Calibri" panose="020F0502020204030204" pitchFamily="34" charset="0"/>
              </a:rPr>
              <a:t>is an Accelerator Program for health-related businesses to test the feasibility of their business ideas. March 2026.</a:t>
            </a:r>
          </a:p>
          <a:p>
            <a:pPr defTabSz="685800">
              <a:defRPr/>
            </a:pPr>
            <a:endParaRPr lang="en-US" sz="1400" dirty="0">
              <a:solidFill>
                <a:srgbClr val="000000"/>
              </a:solidFill>
              <a:latin typeface="Calibri" panose="020F0502020204030204" pitchFamily="34" charset="0"/>
              <a:ea typeface="Lato Light" panose="020F0502020204030203" pitchFamily="34" charset="0"/>
              <a:cs typeface="Calibri" panose="020F0502020204030204" pitchFamily="34" charset="0"/>
            </a:endParaRPr>
          </a:p>
          <a:p>
            <a:pPr defTabSz="685800">
              <a:defRPr/>
            </a:pPr>
            <a:endParaRPr lang="en-US" sz="1400" dirty="0">
              <a:solidFill>
                <a:srgbClr val="000000"/>
              </a:solidFill>
              <a:latin typeface="Calibri" panose="020F0502020204030204" pitchFamily="34" charset="0"/>
              <a:ea typeface="Lato Light" panose="020F0502020204030203" pitchFamily="34" charset="0"/>
              <a:cs typeface="Calibri" panose="020F0502020204030204" pitchFamily="34" charset="0"/>
            </a:endParaRPr>
          </a:p>
        </p:txBody>
      </p:sp>
      <p:sp>
        <p:nvSpPr>
          <p:cNvPr id="19" name="object 4">
            <a:extLst>
              <a:ext uri="{FF2B5EF4-FFF2-40B4-BE49-F238E27FC236}">
                <a16:creationId xmlns:a16="http://schemas.microsoft.com/office/drawing/2014/main" id="{3C18FD95-4E3A-D04F-938B-29CFCC226B21}"/>
              </a:ext>
            </a:extLst>
          </p:cNvPr>
          <p:cNvSpPr txBox="1">
            <a:spLocks/>
          </p:cNvSpPr>
          <p:nvPr/>
        </p:nvSpPr>
        <p:spPr>
          <a:xfrm>
            <a:off x="10287554" y="5480358"/>
            <a:ext cx="211931" cy="209673"/>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
              <a:spcBef>
                <a:spcPts val="15"/>
              </a:spcBef>
            </a:pPr>
            <a:fld id="{81D60167-4931-47E6-BA6A-407CBD079E47}" type="slidenum">
              <a:rPr lang="en-US" sz="1350">
                <a:solidFill>
                  <a:schemeClr val="bg1"/>
                </a:solidFill>
              </a:rPr>
              <a:pPr marL="28575">
                <a:spcBef>
                  <a:spcPts val="15"/>
                </a:spcBef>
              </a:pPr>
              <a:t>2</a:t>
            </a:fld>
            <a:endParaRPr lang="en-US" sz="1350" dirty="0">
              <a:solidFill>
                <a:schemeClr val="bg1"/>
              </a:solidFill>
            </a:endParaRPr>
          </a:p>
        </p:txBody>
      </p:sp>
      <p:pic>
        <p:nvPicPr>
          <p:cNvPr id="3" name="Picture 2" descr="A plant in the snow&#10;&#10;Description automatically generated">
            <a:extLst>
              <a:ext uri="{FF2B5EF4-FFF2-40B4-BE49-F238E27FC236}">
                <a16:creationId xmlns:a16="http://schemas.microsoft.com/office/drawing/2014/main" id="{3A5EE4DA-032B-749C-4318-5832BB2BC831}"/>
              </a:ext>
            </a:extLst>
          </p:cNvPr>
          <p:cNvPicPr>
            <a:picLocks noChangeAspect="1"/>
          </p:cNvPicPr>
          <p:nvPr/>
        </p:nvPicPr>
        <p:blipFill>
          <a:blip r:embed="rId5"/>
          <a:stretch>
            <a:fillRect/>
          </a:stretch>
        </p:blipFill>
        <p:spPr>
          <a:xfrm>
            <a:off x="5819738" y="1343400"/>
            <a:ext cx="1955089" cy="1102461"/>
          </a:xfrm>
          <a:prstGeom prst="rect">
            <a:avLst/>
          </a:prstGeom>
        </p:spPr>
      </p:pic>
      <p:pic>
        <p:nvPicPr>
          <p:cNvPr id="4" name="Picture 3" descr="A doctor using a tablet&#10;&#10;AI-generated content may be incorrect.">
            <a:extLst>
              <a:ext uri="{FF2B5EF4-FFF2-40B4-BE49-F238E27FC236}">
                <a16:creationId xmlns:a16="http://schemas.microsoft.com/office/drawing/2014/main" id="{C9E5B11B-E81C-52FB-ED24-2D1FBEE7B7E2}"/>
              </a:ext>
            </a:extLst>
          </p:cNvPr>
          <p:cNvPicPr>
            <a:picLocks noChangeAspect="1"/>
          </p:cNvPicPr>
          <p:nvPr/>
        </p:nvPicPr>
        <p:blipFill>
          <a:blip r:embed="rId6"/>
          <a:stretch>
            <a:fillRect/>
          </a:stretch>
        </p:blipFill>
        <p:spPr>
          <a:xfrm>
            <a:off x="5777451" y="2753974"/>
            <a:ext cx="1955089" cy="1148899"/>
          </a:xfrm>
          <a:prstGeom prst="rect">
            <a:avLst/>
          </a:prstGeom>
        </p:spPr>
      </p:pic>
      <p:pic>
        <p:nvPicPr>
          <p:cNvPr id="7" name="Picture 6" descr="A group of people sitting at tables&#10;&#10;AI-generated content may be incorrect.">
            <a:extLst>
              <a:ext uri="{FF2B5EF4-FFF2-40B4-BE49-F238E27FC236}">
                <a16:creationId xmlns:a16="http://schemas.microsoft.com/office/drawing/2014/main" id="{5126B45C-00E9-46C4-472D-DEB1C24E74FD}"/>
              </a:ext>
            </a:extLst>
          </p:cNvPr>
          <p:cNvPicPr>
            <a:picLocks noChangeAspect="1"/>
          </p:cNvPicPr>
          <p:nvPr/>
        </p:nvPicPr>
        <p:blipFill>
          <a:blip r:embed="rId7"/>
          <a:stretch>
            <a:fillRect/>
          </a:stretch>
        </p:blipFill>
        <p:spPr>
          <a:xfrm>
            <a:off x="777076" y="1331478"/>
            <a:ext cx="1689873" cy="1126307"/>
          </a:xfrm>
          <a:prstGeom prst="rect">
            <a:avLst/>
          </a:prstGeom>
        </p:spPr>
      </p:pic>
    </p:spTree>
    <p:extLst>
      <p:ext uri="{BB962C8B-B14F-4D97-AF65-F5344CB8AC3E}">
        <p14:creationId xmlns:p14="http://schemas.microsoft.com/office/powerpoint/2010/main" val="3305309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453FD6D2-419F-504D-B060-63C38DE5DFDA}"/>
              </a:ext>
            </a:extLst>
          </p:cNvPr>
          <p:cNvSpPr>
            <a:spLocks noGrp="1"/>
          </p:cNvSpPr>
          <p:nvPr>
            <p:ph type="title" idx="4294967295"/>
          </p:nvPr>
        </p:nvSpPr>
        <p:spPr>
          <a:xfrm>
            <a:off x="-54977" y="11989"/>
            <a:ext cx="10515600" cy="1325563"/>
          </a:xfrm>
        </p:spPr>
        <p:txBody>
          <a:bodyPr/>
          <a:lstStyle/>
          <a:p>
            <a:r>
              <a:rPr lang="en-US" sz="4000" dirty="0"/>
              <a:t>Doña Ana Sprints, 2025-26</a:t>
            </a:r>
          </a:p>
        </p:txBody>
      </p:sp>
      <p:sp>
        <p:nvSpPr>
          <p:cNvPr id="8" name="Rectangle 7">
            <a:extLst>
              <a:ext uri="{FF2B5EF4-FFF2-40B4-BE49-F238E27FC236}">
                <a16:creationId xmlns:a16="http://schemas.microsoft.com/office/drawing/2014/main" id="{D07A7533-EE20-4E72-A51E-296F5F177A20}"/>
              </a:ext>
            </a:extLst>
          </p:cNvPr>
          <p:cNvSpPr/>
          <p:nvPr/>
        </p:nvSpPr>
        <p:spPr>
          <a:xfrm>
            <a:off x="426710" y="1337552"/>
            <a:ext cx="9720899" cy="4144724"/>
          </a:xfrm>
          <a:prstGeom prst="rect">
            <a:avLst/>
          </a:prstGeom>
        </p:spPr>
        <p:txBody>
          <a:bodyPr wrap="square">
            <a:spAutoFit/>
          </a:bodyPr>
          <a:lstStyle/>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40 participants</a:t>
            </a:r>
          </a:p>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Range of businesses, services, retail, arts, technology, media</a:t>
            </a:r>
          </a:p>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Business model canvas</a:t>
            </a:r>
          </a:p>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Connections with local business experts, service providers, and Arrowhead advisors – 32 guest speakers</a:t>
            </a:r>
          </a:p>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60 client mentoring meetings </a:t>
            </a:r>
          </a:p>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Excellent feedback on program satisfaction and gaining new skills</a:t>
            </a:r>
          </a:p>
          <a:p>
            <a:pPr marL="407988" lvl="0" indent="-407988">
              <a:spcAft>
                <a:spcPts val="400"/>
              </a:spcAft>
              <a:buClr>
                <a:srgbClr val="882345"/>
              </a:buClr>
              <a:buSzPct val="120000"/>
              <a:buFont typeface="Arial" panose="020B0604020202020204" pitchFamily="34" charset="0"/>
              <a:buChar char="•"/>
              <a:defRPr/>
            </a:pPr>
            <a:r>
              <a:rPr lang="en-US" sz="2400" dirty="0">
                <a:solidFill>
                  <a:srgbClr val="000000"/>
                </a:solidFill>
                <a:latin typeface="Calibri" panose="020F0502020204030204" pitchFamily="34" charset="0"/>
                <a:cs typeface="Calibri" panose="020F0502020204030204" pitchFamily="34" charset="0"/>
              </a:rPr>
              <a:t>Initial reporting: 112 jobs, $380,000 revenue (follow up in June for FY report)</a:t>
            </a:r>
          </a:p>
          <a:p>
            <a:pPr marL="407988" lvl="0" indent="-407988">
              <a:spcAft>
                <a:spcPts val="400"/>
              </a:spcAft>
              <a:buClr>
                <a:srgbClr val="882345"/>
              </a:buClr>
              <a:buSzPct val="120000"/>
              <a:buFont typeface="Arial" panose="020B0604020202020204" pitchFamily="34" charset="0"/>
              <a:buChar char="•"/>
              <a:defRPr/>
            </a:pPr>
            <a:endParaRPr lang="en-US" sz="2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6363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22DFA-A5A9-923E-A210-82C0D39B2429}"/>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2F153C72-062F-D51E-D2B0-4B80C0F2E7E2}"/>
              </a:ext>
            </a:extLst>
          </p:cNvPr>
          <p:cNvSpPr>
            <a:spLocks noGrp="1"/>
          </p:cNvSpPr>
          <p:nvPr>
            <p:ph type="title" idx="4294967295"/>
          </p:nvPr>
        </p:nvSpPr>
        <p:spPr>
          <a:xfrm>
            <a:off x="-54977" y="11989"/>
            <a:ext cx="10515600" cy="1325563"/>
          </a:xfrm>
        </p:spPr>
        <p:txBody>
          <a:bodyPr/>
          <a:lstStyle/>
          <a:p>
            <a:r>
              <a:rPr lang="en-US" sz="4000" dirty="0"/>
              <a:t>Doña Ana Sprints Client Impacts</a:t>
            </a:r>
          </a:p>
        </p:txBody>
      </p:sp>
      <p:sp>
        <p:nvSpPr>
          <p:cNvPr id="3" name="TextBox 2">
            <a:extLst>
              <a:ext uri="{FF2B5EF4-FFF2-40B4-BE49-F238E27FC236}">
                <a16:creationId xmlns:a16="http://schemas.microsoft.com/office/drawing/2014/main" id="{BDEAD062-2B58-4CE5-A0D0-E01DD41B6730}"/>
              </a:ext>
            </a:extLst>
          </p:cNvPr>
          <p:cNvSpPr txBox="1"/>
          <p:nvPr/>
        </p:nvSpPr>
        <p:spPr>
          <a:xfrm>
            <a:off x="676275" y="1541304"/>
            <a:ext cx="10429690" cy="3857466"/>
          </a:xfrm>
          <a:prstGeom prst="rect">
            <a:avLst/>
          </a:prstGeom>
          <a:noFill/>
        </p:spPr>
        <p:txBody>
          <a:bodyPr wrap="square">
            <a:spAutoFit/>
          </a:bodyPr>
          <a:lstStyle/>
          <a:p>
            <a:pPr marL="407988" indent="-407988">
              <a:spcAft>
                <a:spcPts val="400"/>
              </a:spcAft>
              <a:buClr>
                <a:srgbClr val="882345"/>
              </a:buClr>
              <a:buSzPct val="120000"/>
              <a:buFont typeface="Arial" panose="020B0604020202020204" pitchFamily="34" charset="0"/>
              <a:buChar char="•"/>
              <a:defRPr/>
            </a:pPr>
            <a:r>
              <a:rPr lang="en-US" sz="2000" dirty="0">
                <a:solidFill>
                  <a:srgbClr val="000000"/>
                </a:solidFill>
                <a:latin typeface="Calibri" panose="020F0502020204030204" pitchFamily="34" charset="0"/>
                <a:cs typeface="Calibri" panose="020F0502020204030204" pitchFamily="34" charset="0"/>
              </a:rPr>
              <a:t>72% of participants identified as minority, women or another underrepresented demographic.</a:t>
            </a:r>
          </a:p>
          <a:p>
            <a:pPr marL="407988" indent="-407988">
              <a:spcAft>
                <a:spcPts val="400"/>
              </a:spcAft>
              <a:buClr>
                <a:srgbClr val="882345"/>
              </a:buClr>
              <a:buSzPct val="120000"/>
              <a:buFont typeface="Arial" panose="020B0604020202020204" pitchFamily="34" charset="0"/>
              <a:buChar char="•"/>
              <a:defRPr/>
            </a:pPr>
            <a:r>
              <a:rPr lang="en-US" sz="2000" dirty="0"/>
              <a:t>75% reported they made a pivot to their business plan as a result of the program.</a:t>
            </a:r>
          </a:p>
          <a:p>
            <a:pPr marL="407988" indent="-407988">
              <a:spcAft>
                <a:spcPts val="400"/>
              </a:spcAft>
              <a:buClr>
                <a:srgbClr val="882345"/>
              </a:buClr>
              <a:buSzPct val="120000"/>
              <a:buFont typeface="Arial" panose="020B0604020202020204" pitchFamily="34" charset="0"/>
              <a:buChar char="•"/>
              <a:defRPr/>
            </a:pPr>
            <a:r>
              <a:rPr lang="en-US" sz="2000" dirty="0"/>
              <a:t>85% reported they took direct actions toward moving their business forward as a result of the program (e.g. formed an LLC, integrated AI and automations, new business plan)</a:t>
            </a:r>
          </a:p>
          <a:p>
            <a:pPr marL="407988" indent="-407988">
              <a:spcAft>
                <a:spcPts val="400"/>
              </a:spcAft>
              <a:buClr>
                <a:srgbClr val="882345"/>
              </a:buClr>
              <a:buSzPct val="120000"/>
              <a:buFont typeface="Arial" panose="020B0604020202020204" pitchFamily="34" charset="0"/>
              <a:buChar char="•"/>
              <a:defRPr/>
            </a:pPr>
            <a:r>
              <a:rPr lang="en-US" sz="2000" dirty="0"/>
              <a:t>100% reported they discovered new business resources as a result of the program. </a:t>
            </a:r>
          </a:p>
          <a:p>
            <a:pPr marL="407988" indent="-407988">
              <a:spcAft>
                <a:spcPts val="400"/>
              </a:spcAft>
              <a:buClr>
                <a:srgbClr val="882345"/>
              </a:buClr>
              <a:buSzPct val="120000"/>
              <a:buFont typeface="Arial" panose="020B0604020202020204" pitchFamily="34" charset="0"/>
              <a:buChar char="•"/>
              <a:defRPr/>
            </a:pPr>
            <a:r>
              <a:rPr lang="en-US" sz="2000" dirty="0"/>
              <a:t>71% reported growing their professional network as a result of the program.</a:t>
            </a:r>
          </a:p>
          <a:p>
            <a:pPr marL="407988" indent="-407988">
              <a:spcAft>
                <a:spcPts val="400"/>
              </a:spcAft>
              <a:buClr>
                <a:srgbClr val="882345"/>
              </a:buClr>
              <a:buSzPct val="120000"/>
              <a:buFont typeface="Arial" panose="020B0604020202020204" pitchFamily="34" charset="0"/>
              <a:buChar char="•"/>
              <a:defRPr/>
            </a:pPr>
            <a:r>
              <a:rPr lang="en-US" sz="2000" dirty="0"/>
              <a:t>71% reported the program made a positive impact on their business operations.</a:t>
            </a:r>
          </a:p>
          <a:p>
            <a:pPr marL="407988" indent="-407988">
              <a:spcAft>
                <a:spcPts val="400"/>
              </a:spcAft>
              <a:buClr>
                <a:srgbClr val="882345"/>
              </a:buClr>
              <a:buSzPct val="120000"/>
              <a:buFont typeface="Arial" panose="020B0604020202020204" pitchFamily="34" charset="0"/>
              <a:buChar char="•"/>
              <a:defRPr/>
            </a:pPr>
            <a:r>
              <a:rPr lang="en-US" sz="2000" dirty="0"/>
              <a:t>66% report the program made a positive impact on their professional effectiveness.</a:t>
            </a:r>
          </a:p>
          <a:p>
            <a:pPr marL="407988" indent="-407988">
              <a:spcAft>
                <a:spcPts val="400"/>
              </a:spcAft>
              <a:buClr>
                <a:srgbClr val="882345"/>
              </a:buClr>
              <a:buSzPct val="120000"/>
              <a:buFont typeface="Arial" panose="020B0604020202020204" pitchFamily="34" charset="0"/>
              <a:buChar char="•"/>
              <a:defRPr/>
            </a:pPr>
            <a:r>
              <a:rPr lang="en-US" sz="2000" dirty="0"/>
              <a:t>80% reported the program exceeded their expectations with the rest noting the program met expectations. </a:t>
            </a:r>
          </a:p>
          <a:p>
            <a:pPr>
              <a:spcAft>
                <a:spcPts val="400"/>
              </a:spcAft>
              <a:buClr>
                <a:srgbClr val="882345"/>
              </a:buClr>
              <a:buSzPct val="120000"/>
              <a:defRPr/>
            </a:pPr>
            <a:endParaRPr lang="en-US" dirty="0"/>
          </a:p>
        </p:txBody>
      </p:sp>
    </p:spTree>
    <p:extLst>
      <p:ext uri="{BB962C8B-B14F-4D97-AF65-F5344CB8AC3E}">
        <p14:creationId xmlns:p14="http://schemas.microsoft.com/office/powerpoint/2010/main" val="18729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C298-C800-5E60-93D5-F002BA96FE64}"/>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B6A79204-127F-2210-CA3F-17228B0260BF}"/>
              </a:ext>
            </a:extLst>
          </p:cNvPr>
          <p:cNvSpPr>
            <a:spLocks noGrp="1"/>
          </p:cNvSpPr>
          <p:nvPr>
            <p:ph type="title" idx="4294967295"/>
          </p:nvPr>
        </p:nvSpPr>
        <p:spPr>
          <a:xfrm>
            <a:off x="-54977" y="11989"/>
            <a:ext cx="10515600" cy="1325563"/>
          </a:xfrm>
        </p:spPr>
        <p:txBody>
          <a:bodyPr/>
          <a:lstStyle/>
          <a:p>
            <a:r>
              <a:rPr lang="en-US" sz="4000" dirty="0"/>
              <a:t>Doña Ana Sprints Brand Visibility</a:t>
            </a:r>
          </a:p>
        </p:txBody>
      </p:sp>
      <p:pic>
        <p:nvPicPr>
          <p:cNvPr id="4" name="Picture 3">
            <a:extLst>
              <a:ext uri="{FF2B5EF4-FFF2-40B4-BE49-F238E27FC236}">
                <a16:creationId xmlns:a16="http://schemas.microsoft.com/office/drawing/2014/main" id="{A38F229F-6DB0-295D-745D-FC2A8ED407C1}"/>
              </a:ext>
            </a:extLst>
          </p:cNvPr>
          <p:cNvPicPr>
            <a:picLocks noChangeAspect="1"/>
          </p:cNvPicPr>
          <p:nvPr/>
        </p:nvPicPr>
        <p:blipFill>
          <a:blip r:embed="rId3"/>
          <a:stretch>
            <a:fillRect/>
          </a:stretch>
        </p:blipFill>
        <p:spPr>
          <a:xfrm>
            <a:off x="520528" y="1337552"/>
            <a:ext cx="3453100" cy="3960768"/>
          </a:xfrm>
          <a:prstGeom prst="rect">
            <a:avLst/>
          </a:prstGeom>
        </p:spPr>
      </p:pic>
      <p:pic>
        <p:nvPicPr>
          <p:cNvPr id="6" name="Picture 5">
            <a:extLst>
              <a:ext uri="{FF2B5EF4-FFF2-40B4-BE49-F238E27FC236}">
                <a16:creationId xmlns:a16="http://schemas.microsoft.com/office/drawing/2014/main" id="{DC5C06AB-551A-E4A0-6CF6-C75B42C80FE1}"/>
              </a:ext>
            </a:extLst>
          </p:cNvPr>
          <p:cNvPicPr>
            <a:picLocks noChangeAspect="1"/>
          </p:cNvPicPr>
          <p:nvPr/>
        </p:nvPicPr>
        <p:blipFill>
          <a:blip r:embed="rId4"/>
          <a:stretch>
            <a:fillRect/>
          </a:stretch>
        </p:blipFill>
        <p:spPr>
          <a:xfrm>
            <a:off x="4447948" y="1337552"/>
            <a:ext cx="3466871" cy="3960768"/>
          </a:xfrm>
          <a:prstGeom prst="rect">
            <a:avLst/>
          </a:prstGeom>
        </p:spPr>
      </p:pic>
      <p:pic>
        <p:nvPicPr>
          <p:cNvPr id="8" name="Picture 7">
            <a:extLst>
              <a:ext uri="{FF2B5EF4-FFF2-40B4-BE49-F238E27FC236}">
                <a16:creationId xmlns:a16="http://schemas.microsoft.com/office/drawing/2014/main" id="{00AA81EA-7CA2-BD26-D626-1B265D78BFAE}"/>
              </a:ext>
            </a:extLst>
          </p:cNvPr>
          <p:cNvPicPr>
            <a:picLocks noChangeAspect="1"/>
          </p:cNvPicPr>
          <p:nvPr/>
        </p:nvPicPr>
        <p:blipFill>
          <a:blip r:embed="rId5"/>
          <a:stretch>
            <a:fillRect/>
          </a:stretch>
        </p:blipFill>
        <p:spPr>
          <a:xfrm>
            <a:off x="8389139" y="1337552"/>
            <a:ext cx="3461471" cy="3960768"/>
          </a:xfrm>
          <a:prstGeom prst="rect">
            <a:avLst/>
          </a:prstGeom>
        </p:spPr>
      </p:pic>
    </p:spTree>
    <p:extLst>
      <p:ext uri="{BB962C8B-B14F-4D97-AF65-F5344CB8AC3E}">
        <p14:creationId xmlns:p14="http://schemas.microsoft.com/office/powerpoint/2010/main" val="158171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28B82-384B-891E-BB8B-7D6B127837C3}"/>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EDD9E7D9-E0D6-0883-BD2B-31FAC7FAE106}"/>
              </a:ext>
            </a:extLst>
          </p:cNvPr>
          <p:cNvSpPr>
            <a:spLocks noGrp="1"/>
          </p:cNvSpPr>
          <p:nvPr>
            <p:ph type="title" idx="4294967295"/>
          </p:nvPr>
        </p:nvSpPr>
        <p:spPr>
          <a:xfrm>
            <a:off x="-54977" y="11989"/>
            <a:ext cx="10515600" cy="1325563"/>
          </a:xfrm>
        </p:spPr>
        <p:txBody>
          <a:bodyPr/>
          <a:lstStyle/>
          <a:p>
            <a:r>
              <a:rPr lang="en-US" dirty="0"/>
              <a:t> </a:t>
            </a:r>
            <a:r>
              <a:rPr lang="en-US" sz="4000" dirty="0"/>
              <a:t>Doña Ana Sprints Brand Visibility</a:t>
            </a:r>
          </a:p>
        </p:txBody>
      </p:sp>
      <p:pic>
        <p:nvPicPr>
          <p:cNvPr id="4" name="Picture 3">
            <a:extLst>
              <a:ext uri="{FF2B5EF4-FFF2-40B4-BE49-F238E27FC236}">
                <a16:creationId xmlns:a16="http://schemas.microsoft.com/office/drawing/2014/main" id="{D4DBA45E-401B-31CD-B5AC-42FB3416882F}"/>
              </a:ext>
            </a:extLst>
          </p:cNvPr>
          <p:cNvPicPr>
            <a:picLocks noChangeAspect="1"/>
          </p:cNvPicPr>
          <p:nvPr/>
        </p:nvPicPr>
        <p:blipFill>
          <a:blip r:embed="rId3"/>
          <a:stretch>
            <a:fillRect/>
          </a:stretch>
        </p:blipFill>
        <p:spPr>
          <a:xfrm>
            <a:off x="1981200" y="1556118"/>
            <a:ext cx="7962900" cy="4210097"/>
          </a:xfrm>
          <a:prstGeom prst="rect">
            <a:avLst/>
          </a:prstGeom>
        </p:spPr>
      </p:pic>
    </p:spTree>
    <p:extLst>
      <p:ext uri="{BB962C8B-B14F-4D97-AF65-F5344CB8AC3E}">
        <p14:creationId xmlns:p14="http://schemas.microsoft.com/office/powerpoint/2010/main" val="330425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DB9A-7758-0A25-8A8A-300ED54B06D1}"/>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DF5C990C-CB08-40D3-34CF-137716AC586D}"/>
              </a:ext>
            </a:extLst>
          </p:cNvPr>
          <p:cNvSpPr>
            <a:spLocks noGrp="1"/>
          </p:cNvSpPr>
          <p:nvPr>
            <p:ph type="title" idx="4294967295"/>
          </p:nvPr>
        </p:nvSpPr>
        <p:spPr>
          <a:xfrm>
            <a:off x="-54977" y="11989"/>
            <a:ext cx="10515600" cy="1325563"/>
          </a:xfrm>
        </p:spPr>
        <p:txBody>
          <a:bodyPr/>
          <a:lstStyle/>
          <a:p>
            <a:r>
              <a:rPr lang="en-US" dirty="0"/>
              <a:t>BizSprint </a:t>
            </a:r>
            <a:r>
              <a:rPr lang="en-US" sz="4000" dirty="0"/>
              <a:t>Doña Ana</a:t>
            </a:r>
          </a:p>
        </p:txBody>
      </p:sp>
      <p:sp>
        <p:nvSpPr>
          <p:cNvPr id="8" name="Rectangle 7">
            <a:extLst>
              <a:ext uri="{FF2B5EF4-FFF2-40B4-BE49-F238E27FC236}">
                <a16:creationId xmlns:a16="http://schemas.microsoft.com/office/drawing/2014/main" id="{CE29E6BF-6C5B-6566-BBF3-272A7220890E}"/>
              </a:ext>
            </a:extLst>
          </p:cNvPr>
          <p:cNvSpPr/>
          <p:nvPr/>
        </p:nvSpPr>
        <p:spPr>
          <a:xfrm>
            <a:off x="426710" y="1337552"/>
            <a:ext cx="9720899" cy="461665"/>
          </a:xfrm>
          <a:prstGeom prst="rect">
            <a:avLst/>
          </a:prstGeom>
        </p:spPr>
        <p:txBody>
          <a:bodyPr wrap="square">
            <a:spAutoFit/>
          </a:bodyPr>
          <a:lstStyle/>
          <a:p>
            <a:pPr marL="407988" lvl="0" indent="-407988">
              <a:spcAft>
                <a:spcPts val="400"/>
              </a:spcAft>
              <a:buClr>
                <a:srgbClr val="882345"/>
              </a:buClr>
              <a:buSzPct val="120000"/>
              <a:buFont typeface="Arial" panose="020B0604020202020204" pitchFamily="34" charset="0"/>
              <a:buChar char="•"/>
              <a:defRPr/>
            </a:pPr>
            <a:endParaRPr lang="en-US" sz="2400" dirty="0">
              <a:solidFill>
                <a:srgbClr val="00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13CC61-3BD2-9147-8142-BF01D0048EDD}"/>
              </a:ext>
            </a:extLst>
          </p:cNvPr>
          <p:cNvPicPr>
            <a:picLocks noChangeAspect="1"/>
          </p:cNvPicPr>
          <p:nvPr/>
        </p:nvPicPr>
        <p:blipFill>
          <a:blip r:embed="rId3"/>
          <a:stretch>
            <a:fillRect/>
          </a:stretch>
        </p:blipFill>
        <p:spPr>
          <a:xfrm>
            <a:off x="3348037" y="1357312"/>
            <a:ext cx="5495925" cy="4143375"/>
          </a:xfrm>
          <a:prstGeom prst="rect">
            <a:avLst/>
          </a:prstGeom>
        </p:spPr>
      </p:pic>
    </p:spTree>
    <p:extLst>
      <p:ext uri="{BB962C8B-B14F-4D97-AF65-F5344CB8AC3E}">
        <p14:creationId xmlns:p14="http://schemas.microsoft.com/office/powerpoint/2010/main" val="537501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D27F-FC29-6F77-378F-0AFF95167B31}"/>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17ABD9B9-B353-C148-CAE7-149F8F8293D7}"/>
              </a:ext>
            </a:extLst>
          </p:cNvPr>
          <p:cNvSpPr>
            <a:spLocks noGrp="1"/>
          </p:cNvSpPr>
          <p:nvPr>
            <p:ph type="title" idx="4294967295"/>
          </p:nvPr>
        </p:nvSpPr>
        <p:spPr>
          <a:xfrm>
            <a:off x="-54977" y="11989"/>
            <a:ext cx="10515600" cy="1325563"/>
          </a:xfrm>
        </p:spPr>
        <p:txBody>
          <a:bodyPr/>
          <a:lstStyle/>
          <a:p>
            <a:r>
              <a:rPr lang="en-US" sz="4000" dirty="0"/>
              <a:t>Doña Ana Sprint Testimonials </a:t>
            </a:r>
          </a:p>
        </p:txBody>
      </p:sp>
      <p:sp>
        <p:nvSpPr>
          <p:cNvPr id="7" name="TextBox 6">
            <a:extLst>
              <a:ext uri="{FF2B5EF4-FFF2-40B4-BE49-F238E27FC236}">
                <a16:creationId xmlns:a16="http://schemas.microsoft.com/office/drawing/2014/main" id="{5471C1B7-EFDD-9701-998C-545C3BE7244D}"/>
              </a:ext>
            </a:extLst>
          </p:cNvPr>
          <p:cNvSpPr txBox="1"/>
          <p:nvPr/>
        </p:nvSpPr>
        <p:spPr>
          <a:xfrm>
            <a:off x="523874" y="1422918"/>
            <a:ext cx="10601325" cy="3847207"/>
          </a:xfrm>
          <a:prstGeom prst="rect">
            <a:avLst/>
          </a:prstGeom>
          <a:noFill/>
        </p:spPr>
        <p:txBody>
          <a:bodyPr wrap="square">
            <a:spAutoFit/>
          </a:bodyPr>
          <a:lstStyle/>
          <a:p>
            <a:pPr marL="407988" lvl="0" indent="-407988">
              <a:spcAft>
                <a:spcPts val="400"/>
              </a:spcAft>
              <a:buClr>
                <a:srgbClr val="882345"/>
              </a:buClr>
              <a:buSzPct val="120000"/>
              <a:buFont typeface="Arial" panose="020B0604020202020204" pitchFamily="34" charset="0"/>
              <a:buChar char="•"/>
              <a:defRPr/>
            </a:pPr>
            <a:r>
              <a:rPr lang="en-US" sz="1800" dirty="0">
                <a:solidFill>
                  <a:srgbClr val="000000"/>
                </a:solidFill>
                <a:latin typeface="Calibri" panose="020F0502020204030204" pitchFamily="34" charset="0"/>
                <a:cs typeface="Calibri" panose="020F0502020204030204" pitchFamily="34" charset="0"/>
              </a:rPr>
              <a:t>The Arrowhead Accelerator Program BizSprint helped guide me through structuring my own business for my own product even though I have an MBA. It helped me think like a founder, not a consultant. Invaluable!</a:t>
            </a:r>
          </a:p>
          <a:p>
            <a:pPr marL="407988" lvl="0" indent="-407988">
              <a:spcAft>
                <a:spcPts val="400"/>
              </a:spcAft>
              <a:buClr>
                <a:srgbClr val="882345"/>
              </a:buClr>
              <a:buSzPct val="120000"/>
              <a:buFont typeface="Arial" panose="020B0604020202020204" pitchFamily="34" charset="0"/>
              <a:buChar char="•"/>
              <a:defRPr/>
            </a:pPr>
            <a:r>
              <a:rPr lang="en-US" sz="1800" dirty="0">
                <a:solidFill>
                  <a:srgbClr val="000000"/>
                </a:solidFill>
                <a:latin typeface="Calibri" panose="020F0502020204030204" pitchFamily="34" charset="0"/>
                <a:cs typeface="Calibri" panose="020F0502020204030204" pitchFamily="34" charset="0"/>
              </a:rPr>
              <a:t>Arrowhead’s Startup Sprint DAC gave us the tools and clarity to turn La Fuerza from a dream into a viable social-enterprise program that will create real opportunities for domestic violence survivors. It was one of the most valuable accelerators I’ve ever participated in. We look forward to a long-term relationship.</a:t>
            </a:r>
          </a:p>
          <a:p>
            <a:pPr marL="407988" lvl="0" indent="-407988">
              <a:spcAft>
                <a:spcPts val="400"/>
              </a:spcAft>
              <a:buClr>
                <a:srgbClr val="882345"/>
              </a:buClr>
              <a:buSzPct val="120000"/>
              <a:buFont typeface="Arial" panose="020B0604020202020204" pitchFamily="34" charset="0"/>
              <a:buChar char="•"/>
              <a:defRPr/>
            </a:pPr>
            <a:r>
              <a:rPr lang="en-US" sz="1800" dirty="0">
                <a:solidFill>
                  <a:srgbClr val="000000"/>
                </a:solidFill>
                <a:latin typeface="Calibri" panose="020F0502020204030204" pitchFamily="34" charset="0"/>
                <a:cs typeface="Calibri" panose="020F0502020204030204" pitchFamily="34" charset="0"/>
              </a:rPr>
              <a:t>Arrowhead is an amazing resource for business owners, especially for startups! Being an entrepreneur often feels like you are on your own, so having access to consulting and seasoned experts who can help guide you is an invaluable resource for anyone with a business.</a:t>
            </a:r>
          </a:p>
          <a:p>
            <a:pPr marL="407988" lvl="0" indent="-407988">
              <a:spcAft>
                <a:spcPts val="400"/>
              </a:spcAft>
              <a:buClr>
                <a:srgbClr val="882345"/>
              </a:buClr>
              <a:buSzPct val="120000"/>
              <a:buFont typeface="Arial" panose="020B0604020202020204" pitchFamily="34" charset="0"/>
              <a:buChar char="•"/>
              <a:defRPr/>
            </a:pPr>
            <a:r>
              <a:rPr lang="en-US" sz="1800" dirty="0">
                <a:solidFill>
                  <a:srgbClr val="000000"/>
                </a:solidFill>
                <a:latin typeface="Calibri" panose="020F0502020204030204" pitchFamily="34" charset="0"/>
                <a:cs typeface="Calibri" panose="020F0502020204030204" pitchFamily="34" charset="0"/>
              </a:rPr>
              <a:t>Consulting is somewhat more ethereal than a </a:t>
            </a:r>
            <a:r>
              <a:rPr lang="en-US" sz="1800">
                <a:solidFill>
                  <a:srgbClr val="000000"/>
                </a:solidFill>
                <a:latin typeface="Calibri" panose="020F0502020204030204" pitchFamily="34" charset="0"/>
                <a:cs typeface="Calibri" panose="020F0502020204030204" pitchFamily="34" charset="0"/>
              </a:rPr>
              <a:t>business that sells </a:t>
            </a:r>
            <a:r>
              <a:rPr lang="en-US" sz="1800" dirty="0">
                <a:solidFill>
                  <a:srgbClr val="000000"/>
                </a:solidFill>
                <a:latin typeface="Calibri" panose="020F0502020204030204" pitchFamily="34" charset="0"/>
                <a:cs typeface="Calibri" panose="020F0502020204030204" pitchFamily="34" charset="0"/>
              </a:rPr>
              <a:t>tangible products. While many of the tenets with respect to planning, financing and marketing apply, it probably requires a deeper dive to strategize the marketing and customer development piece. Several of the speakers and topics covered really resulted in my taking a hard look at the approach that will be necessary to generate revenue and provide quality services.</a:t>
            </a:r>
          </a:p>
        </p:txBody>
      </p:sp>
    </p:spTree>
    <p:extLst>
      <p:ext uri="{BB962C8B-B14F-4D97-AF65-F5344CB8AC3E}">
        <p14:creationId xmlns:p14="http://schemas.microsoft.com/office/powerpoint/2010/main" val="424248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92277" y="1252937"/>
            <a:ext cx="7059661" cy="2862322"/>
          </a:xfrm>
          <a:prstGeom prst="rect">
            <a:avLst/>
          </a:prstGeom>
        </p:spPr>
        <p:txBody>
          <a:bodyPr wrap="square">
            <a:spAutoFit/>
          </a:bodyPr>
          <a:lstStyle/>
          <a:p>
            <a:r>
              <a:rPr lang="en-US" b="1" dirty="0">
                <a:solidFill>
                  <a:schemeClr val="tx2"/>
                </a:solidFill>
                <a:ea typeface="Montserrat" charset="0"/>
                <a:cs typeface="Montserrat" charset="0"/>
              </a:rPr>
              <a:t>For more information, contact: </a:t>
            </a:r>
          </a:p>
          <a:p>
            <a:endParaRPr lang="en-US" b="1" dirty="0">
              <a:solidFill>
                <a:schemeClr val="tx2"/>
              </a:solidFill>
              <a:ea typeface="Montserrat" charset="0"/>
              <a:cs typeface="Montserrat" charset="0"/>
            </a:endParaRPr>
          </a:p>
          <a:p>
            <a:r>
              <a:rPr lang="en-US" b="1" dirty="0">
                <a:solidFill>
                  <a:schemeClr val="tx2"/>
                </a:solidFill>
                <a:ea typeface="Montserrat" charset="0"/>
                <a:cs typeface="Montserrat" charset="0"/>
              </a:rPr>
              <a:t>Kristin Morehead, Ph.D.</a:t>
            </a:r>
          </a:p>
          <a:p>
            <a:r>
              <a:rPr lang="en-US" b="1" dirty="0">
                <a:solidFill>
                  <a:schemeClr val="tx2"/>
                </a:solidFill>
                <a:ea typeface="Montserrat" charset="0"/>
                <a:cs typeface="Montserrat" charset="0"/>
              </a:rPr>
              <a:t>Interim Deputy Director </a:t>
            </a:r>
          </a:p>
          <a:p>
            <a:r>
              <a:rPr lang="en-US" b="1" dirty="0">
                <a:solidFill>
                  <a:schemeClr val="tx2"/>
                </a:solidFill>
                <a:ea typeface="Montserrat" charset="0"/>
                <a:cs typeface="Montserrat" charset="0"/>
              </a:rPr>
              <a:t>NMSU Arrowhead Center </a:t>
            </a:r>
          </a:p>
          <a:p>
            <a:endParaRPr lang="en-US" b="1" dirty="0">
              <a:solidFill>
                <a:schemeClr val="tx2"/>
              </a:solidFill>
              <a:ea typeface="Montserrat" charset="0"/>
              <a:cs typeface="Montserrat" charset="0"/>
            </a:endParaRPr>
          </a:p>
          <a:p>
            <a:r>
              <a:rPr lang="en-US" b="1" dirty="0">
                <a:solidFill>
                  <a:schemeClr val="tx2"/>
                </a:solidFill>
                <a:ea typeface="Montserrat" charset="0"/>
                <a:cs typeface="Montserrat" charset="0"/>
              </a:rPr>
              <a:t>505-433-1827</a:t>
            </a:r>
          </a:p>
          <a:p>
            <a:r>
              <a:rPr lang="en-US" b="1" dirty="0">
                <a:solidFill>
                  <a:schemeClr val="accent5">
                    <a:lumMod val="75000"/>
                  </a:schemeClr>
                </a:solidFill>
                <a:ea typeface="Montserrat" charset="0"/>
                <a:cs typeface="Montserrat" charset="0"/>
                <a:hlinkClick r:id="rId3">
                  <a:extLst>
                    <a:ext uri="{A12FA001-AC4F-418D-AE19-62706E023703}">
                      <ahyp:hlinkClr xmlns:ahyp="http://schemas.microsoft.com/office/drawing/2018/hyperlinkcolor" val="tx"/>
                    </a:ext>
                  </a:extLst>
                </a:hlinkClick>
              </a:rPr>
              <a:t>kmorehea@nmsu.edu</a:t>
            </a:r>
            <a:r>
              <a:rPr lang="en-US" b="1" dirty="0">
                <a:solidFill>
                  <a:schemeClr val="accent5">
                    <a:lumMod val="75000"/>
                  </a:schemeClr>
                </a:solidFill>
                <a:ea typeface="Montserrat" charset="0"/>
                <a:cs typeface="Montserrat" charset="0"/>
              </a:rPr>
              <a:t> </a:t>
            </a:r>
          </a:p>
          <a:p>
            <a:r>
              <a:rPr lang="en-US" b="1" dirty="0">
                <a:solidFill>
                  <a:schemeClr val="tx2"/>
                </a:solidFill>
                <a:ea typeface="Montserrat" charset="0"/>
                <a:cs typeface="Montserrat" charset="0"/>
              </a:rPr>
              <a:t>http://arrowheadcenter.nmsu.edu/</a:t>
            </a:r>
            <a:endParaRPr lang="en-US" dirty="0"/>
          </a:p>
          <a:p>
            <a:endParaRPr lang="en-US" b="1" dirty="0">
              <a:solidFill>
                <a:schemeClr val="accent5">
                  <a:lumMod val="75000"/>
                </a:schemeClr>
              </a:solidFill>
              <a:ea typeface="Montserrat" charset="0"/>
              <a:cs typeface="Montserrat" charset="0"/>
            </a:endParaRPr>
          </a:p>
        </p:txBody>
      </p:sp>
      <p:sp>
        <p:nvSpPr>
          <p:cNvPr id="17" name="Title 3">
            <a:extLst>
              <a:ext uri="{FF2B5EF4-FFF2-40B4-BE49-F238E27FC236}">
                <a16:creationId xmlns:a16="http://schemas.microsoft.com/office/drawing/2014/main" id="{453FD6D2-419F-504D-B060-63C38DE5DFDA}"/>
              </a:ext>
            </a:extLst>
          </p:cNvPr>
          <p:cNvSpPr>
            <a:spLocks noGrp="1"/>
          </p:cNvSpPr>
          <p:nvPr>
            <p:ph type="title"/>
          </p:nvPr>
        </p:nvSpPr>
        <p:spPr>
          <a:xfrm>
            <a:off x="165276" y="143408"/>
            <a:ext cx="3153657" cy="1342594"/>
          </a:xfrm>
        </p:spPr>
        <p:txBody>
          <a:bodyPr/>
          <a:lstStyle/>
          <a:p>
            <a:r>
              <a:rPr lang="en-US" dirty="0"/>
              <a:t>Thank You</a:t>
            </a:r>
          </a:p>
        </p:txBody>
      </p:sp>
    </p:spTree>
    <p:extLst>
      <p:ext uri="{BB962C8B-B14F-4D97-AF65-F5344CB8AC3E}">
        <p14:creationId xmlns:p14="http://schemas.microsoft.com/office/powerpoint/2010/main" val="2290747112"/>
      </p:ext>
    </p:extLst>
  </p:cSld>
  <p:clrMapOvr>
    <a:masterClrMapping/>
  </p:clrMapOvr>
</p:sld>
</file>

<file path=ppt/theme/theme1.xml><?xml version="1.0" encoding="utf-8"?>
<a:theme xmlns:a="http://schemas.openxmlformats.org/drawingml/2006/main" name="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U_2019" id="{F3039E45-AD72-2745-91F4-8F90602B2064}" vid="{36F2A75D-F91E-5C47-8EE5-76E117038A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17c0cac-2c8a-487d-ae0c-066a592f2bd5}" enabled="0" method="" siteId="{017c0cac-2c8a-487d-ae0c-066a592f2bd5}" removed="1"/>
</clbl:labelList>
</file>

<file path=docProps/app.xml><?xml version="1.0" encoding="utf-8"?>
<Properties xmlns="http://schemas.openxmlformats.org/officeDocument/2006/extended-properties" xmlns:vt="http://schemas.openxmlformats.org/officeDocument/2006/docPropsVTypes">
  <Template>NMSU_2019</Template>
  <TotalTime>37038</TotalTime>
  <Words>608</Words>
  <Application>Microsoft Office PowerPoint</Application>
  <PresentationFormat>Widescreen</PresentationFormat>
  <Paragraphs>53</Paragraphs>
  <Slides>9</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5" baseType="lpstr">
      <vt:lpstr>Arial</vt:lpstr>
      <vt:lpstr>Calibri</vt:lpstr>
      <vt:lpstr>Montserrat</vt:lpstr>
      <vt:lpstr>Tahoma</vt:lpstr>
      <vt:lpstr>NMSU_2019</vt:lpstr>
      <vt:lpstr>Slide</vt:lpstr>
      <vt:lpstr> Arrowhead Center at NMSU</vt:lpstr>
      <vt:lpstr>Doña Ana County Sprint Accelerators</vt:lpstr>
      <vt:lpstr>Doña Ana Sprints, 2025-26</vt:lpstr>
      <vt:lpstr>Doña Ana Sprints Client Impacts</vt:lpstr>
      <vt:lpstr>Doña Ana Sprints Brand Visibility</vt:lpstr>
      <vt:lpstr> Doña Ana Sprints Brand Visibility</vt:lpstr>
      <vt:lpstr>BizSprint Doña Ana</vt:lpstr>
      <vt:lpstr>Doña Ana Sprint Testimonials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Brien Murphy</cp:lastModifiedBy>
  <cp:revision>484</cp:revision>
  <cp:lastPrinted>2020-02-26T19:40:32Z</cp:lastPrinted>
  <dcterms:created xsi:type="dcterms:W3CDTF">2018-09-13T15:10:43Z</dcterms:created>
  <dcterms:modified xsi:type="dcterms:W3CDTF">2026-04-07T18:04:53Z</dcterms:modified>
</cp:coreProperties>
</file>