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19"/>
  </p:notesMasterIdLst>
  <p:sldIdLst>
    <p:sldId id="274" r:id="rId5"/>
    <p:sldId id="275" r:id="rId6"/>
    <p:sldId id="276" r:id="rId7"/>
    <p:sldId id="277" r:id="rId8"/>
    <p:sldId id="278" r:id="rId9"/>
    <p:sldId id="262" r:id="rId10"/>
    <p:sldId id="279" r:id="rId11"/>
    <p:sldId id="272" r:id="rId12"/>
    <p:sldId id="265" r:id="rId13"/>
    <p:sldId id="264" r:id="rId14"/>
    <p:sldId id="263" r:id="rId15"/>
    <p:sldId id="270" r:id="rId16"/>
    <p:sldId id="271" r:id="rId17"/>
    <p:sldId id="280" r:id="rId18"/>
  </p:sldIdLst>
  <p:sldSz cx="18288000" cy="10287000"/>
  <p:notesSz cx="6858000" cy="9144000"/>
  <p:embeddedFontLst>
    <p:embeddedFont>
      <p:font typeface="Bebas Neue" panose="020B0606020202050201" pitchFamily="34" charset="0"/>
      <p:regular r:id="rId20"/>
    </p:embeddedFont>
    <p:embeddedFont>
      <p:font typeface="Open Sans" panose="020B0606030504020204" pitchFamily="34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9E076AD-B27A-128B-07DC-659D228A1BB4}" v="25" dt="2026-04-07T20:59:48.918"/>
    <p1510:client id="{B914429A-9A02-8245-B632-8DC7EABC42B3}" v="369" dt="2026-04-06T21:54:32.953"/>
    <p1510:client id="{F74340CF-436B-C7B1-364F-AB8DB30F5336}" v="2" dt="2026-04-07T20:46:32.4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font" Target="fonts/font2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5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092AD2-F496-0646-99BB-A311057CF1FD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BF0882-9D1D-5949-99D7-ACB8F51120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623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Wiwynn- Socorro; Vinton- Vinton, TX; Meta- 3.5 miles from </a:t>
            </a:r>
            <a:r>
              <a:rPr lang="en-US" err="1"/>
              <a:t>Chaparal</a:t>
            </a:r>
            <a:r>
              <a:rPr lang="en-US"/>
              <a:t>, NM; Thyssenkrupp- Santa Teresa; SE 10% NM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BF0882-9D1D-5949-99D7-ACB8F511200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139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MD&amp;M- CD with MVEDA; Site Selectors G- Marcos promoted SNM; Space- Shared marketing mats with SPA&amp; NL promoted SNM; Data Ctr World- MD promoted SNM (Vado); SEDC- MD promoted SNM; Consultants forum- MD promoted SNM; </a:t>
            </a:r>
            <a:r>
              <a:rPr lang="en-US" err="1"/>
              <a:t>Semicon</a:t>
            </a:r>
            <a:r>
              <a:rPr lang="en-US"/>
              <a:t> West joint effort with MVEDA to recruit companies (used shared targeted list; shared same one-pager)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BF0882-9D1D-5949-99D7-ACB8F511200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2748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TEEMA- Santa Teresa; </a:t>
            </a:r>
            <a:r>
              <a:rPr lang="en-US" err="1"/>
              <a:t>inventec</a:t>
            </a:r>
            <a:r>
              <a:rPr lang="en-US"/>
              <a:t>/servers- Santa Teresa site visit Iron Horse Industrial Park; GLS- Vado, Chaparral, and land named “</a:t>
            </a:r>
            <a:r>
              <a:rPr lang="en-US" err="1"/>
              <a:t>stateland</a:t>
            </a:r>
            <a:r>
              <a:rPr lang="en-US"/>
              <a:t>” behind Organ Mtn HS; MD and JB promoted SNM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BF0882-9D1D-5949-99D7-ACB8F511200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4932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BF0882-9D1D-5949-99D7-ACB8F511200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4657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DACC: Foundational cornerstone piece for the Future od Work report that led to the Binational Tech Council which was the basis for the 2030 BRIDGE Plan.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BF0882-9D1D-5949-99D7-ACB8F511200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2313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Dennis Knox and John Hummer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BF0882-9D1D-5949-99D7-ACB8F511200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727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sv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sv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sv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sv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.sv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.sv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1.svg"/><Relationship Id="rId7" Type="http://schemas.openxmlformats.org/officeDocument/2006/relationships/image" Target="../media/image26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96525"/>
          </a:xfrm>
          <a:custGeom>
            <a:avLst/>
            <a:gdLst/>
            <a:ahLst/>
            <a:cxnLst/>
            <a:rect l="l" t="t" r="r" b="b"/>
            <a:pathLst>
              <a:path w="18288000" h="10296525">
                <a:moveTo>
                  <a:pt x="0" y="0"/>
                </a:moveTo>
                <a:lnTo>
                  <a:pt x="18288000" y="0"/>
                </a:lnTo>
                <a:lnTo>
                  <a:pt x="18288000" y="10296525"/>
                </a:lnTo>
                <a:lnTo>
                  <a:pt x="0" y="1029652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6406122" y="2089891"/>
            <a:ext cx="5475757" cy="4407408"/>
            <a:chOff x="0" y="0"/>
            <a:chExt cx="2428977" cy="1956879"/>
          </a:xfrm>
        </p:grpSpPr>
        <p:sp>
          <p:nvSpPr>
            <p:cNvPr id="5" name="Freeform 5"/>
            <p:cNvSpPr/>
            <p:nvPr/>
          </p:nvSpPr>
          <p:spPr>
            <a:xfrm>
              <a:off x="41561" y="55620"/>
              <a:ext cx="2345855" cy="1901259"/>
            </a:xfrm>
            <a:custGeom>
              <a:avLst/>
              <a:gdLst/>
              <a:ahLst/>
              <a:cxnLst/>
              <a:rect l="l" t="t" r="r" b="b"/>
              <a:pathLst>
                <a:path w="2345855" h="1901259">
                  <a:moveTo>
                    <a:pt x="1225650" y="29330"/>
                  </a:moveTo>
                  <a:lnTo>
                    <a:pt x="2334694" y="1816309"/>
                  </a:lnTo>
                  <a:cubicBezTo>
                    <a:pt x="2345340" y="1833462"/>
                    <a:pt x="2345855" y="1855037"/>
                    <a:pt x="2336041" y="1872678"/>
                  </a:cubicBezTo>
                  <a:cubicBezTo>
                    <a:pt x="2326226" y="1890320"/>
                    <a:pt x="2307623" y="1901259"/>
                    <a:pt x="2287435" y="1901259"/>
                  </a:cubicBezTo>
                  <a:lnTo>
                    <a:pt x="58420" y="1901259"/>
                  </a:lnTo>
                  <a:cubicBezTo>
                    <a:pt x="38232" y="1901259"/>
                    <a:pt x="19629" y="1890320"/>
                    <a:pt x="9814" y="1872678"/>
                  </a:cubicBezTo>
                  <a:cubicBezTo>
                    <a:pt x="0" y="1855037"/>
                    <a:pt x="516" y="1833462"/>
                    <a:pt x="11161" y="1816309"/>
                  </a:cubicBezTo>
                  <a:lnTo>
                    <a:pt x="1120205" y="29330"/>
                  </a:lnTo>
                  <a:cubicBezTo>
                    <a:pt x="1131524" y="11093"/>
                    <a:pt x="1151464" y="0"/>
                    <a:pt x="1172928" y="0"/>
                  </a:cubicBezTo>
                  <a:cubicBezTo>
                    <a:pt x="1194392" y="0"/>
                    <a:pt x="1214331" y="11093"/>
                    <a:pt x="1225650" y="2933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379528" y="879976"/>
              <a:ext cx="1669922" cy="937126"/>
            </a:xfrm>
            <a:prstGeom prst="rect">
              <a:avLst/>
            </a:prstGeom>
          </p:spPr>
          <p:txBody>
            <a:bodyPr lIns="30793" tIns="30793" rIns="30793" bIns="30793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6972701" y="2712307"/>
            <a:ext cx="4380078" cy="3609682"/>
          </a:xfrm>
          <a:custGeom>
            <a:avLst/>
            <a:gdLst/>
            <a:ahLst/>
            <a:cxnLst/>
            <a:rect l="l" t="t" r="r" b="b"/>
            <a:pathLst>
              <a:path w="5840104" h="4812909">
                <a:moveTo>
                  <a:pt x="0" y="0"/>
                </a:moveTo>
                <a:lnTo>
                  <a:pt x="5840104" y="0"/>
                </a:lnTo>
                <a:lnTo>
                  <a:pt x="5840104" y="4812909"/>
                </a:lnTo>
                <a:lnTo>
                  <a:pt x="0" y="48129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2145540" y="6434700"/>
            <a:ext cx="13996920" cy="1808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125"/>
              </a:lnSpc>
            </a:pPr>
            <a:r>
              <a:rPr lang="en-US" sz="11210" b="1">
                <a:solidFill>
                  <a:srgbClr val="FFFFFF"/>
                </a:solidFill>
                <a:latin typeface="Bebas Neue" panose="020B0606020202050201" pitchFamily="34" charset="77"/>
                <a:ea typeface="Hammersmith One"/>
                <a:cs typeface="Hammersmith One"/>
                <a:sym typeface="Hammersmith One"/>
              </a:rPr>
              <a:t>WELCOME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96525"/>
          </a:xfrm>
          <a:custGeom>
            <a:avLst/>
            <a:gdLst/>
            <a:ahLst/>
            <a:cxnLst/>
            <a:rect l="l" t="t" r="r" b="b"/>
            <a:pathLst>
              <a:path w="18288000" h="10296525">
                <a:moveTo>
                  <a:pt x="0" y="0"/>
                </a:moveTo>
                <a:lnTo>
                  <a:pt x="18288000" y="0"/>
                </a:lnTo>
                <a:lnTo>
                  <a:pt x="18288000" y="10296525"/>
                </a:lnTo>
                <a:lnTo>
                  <a:pt x="0" y="1029652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3">
            <a:extLst>
              <a:ext uri="{FF2B5EF4-FFF2-40B4-BE49-F238E27FC236}">
                <a16:creationId xmlns:a16="http://schemas.microsoft.com/office/drawing/2014/main" id="{8A0ECC32-7587-E0CB-B2F4-9EE96C402CAE}"/>
              </a:ext>
            </a:extLst>
          </p:cNvPr>
          <p:cNvGrpSpPr/>
          <p:nvPr/>
        </p:nvGrpSpPr>
        <p:grpSpPr>
          <a:xfrm>
            <a:off x="-28783" y="1867440"/>
            <a:ext cx="18345566" cy="8419560"/>
            <a:chOff x="0" y="0"/>
            <a:chExt cx="4221852" cy="2255273"/>
          </a:xfrm>
        </p:grpSpPr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D922FC8B-078D-0129-FA13-6E36889FD557}"/>
                </a:ext>
              </a:extLst>
            </p:cNvPr>
            <p:cNvSpPr/>
            <p:nvPr/>
          </p:nvSpPr>
          <p:spPr>
            <a:xfrm>
              <a:off x="0" y="0"/>
              <a:ext cx="4221852" cy="2255273"/>
            </a:xfrm>
            <a:custGeom>
              <a:avLst/>
              <a:gdLst/>
              <a:ahLst/>
              <a:cxnLst/>
              <a:rect l="l" t="t" r="r" b="b"/>
              <a:pathLst>
                <a:path w="4221852" h="2255273">
                  <a:moveTo>
                    <a:pt x="0" y="0"/>
                  </a:moveTo>
                  <a:lnTo>
                    <a:pt x="4221852" y="0"/>
                  </a:lnTo>
                  <a:lnTo>
                    <a:pt x="4221852" y="2255273"/>
                  </a:lnTo>
                  <a:lnTo>
                    <a:pt x="0" y="22552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>
              <a:defPPr>
                <a:defRPr lang="en-US"/>
              </a:defPPr>
              <a:lvl1pPr marL="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71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7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2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290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4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800"/>
            </a:p>
          </p:txBody>
        </p:sp>
        <p:sp>
          <p:nvSpPr>
            <p:cNvPr id="13" name="TextBox 5">
              <a:extLst>
                <a:ext uri="{FF2B5EF4-FFF2-40B4-BE49-F238E27FC236}">
                  <a16:creationId xmlns:a16="http://schemas.microsoft.com/office/drawing/2014/main" id="{F53CD68B-82D2-DA2C-03AF-8A8512175D91}"/>
                </a:ext>
              </a:extLst>
            </p:cNvPr>
            <p:cNvSpPr txBox="1"/>
            <p:nvPr/>
          </p:nvSpPr>
          <p:spPr>
            <a:xfrm>
              <a:off x="0" y="-47625"/>
              <a:ext cx="4221852" cy="2302898"/>
            </a:xfrm>
            <a:prstGeom prst="rect">
              <a:avLst/>
            </a:prstGeom>
          </p:spPr>
          <p:txBody>
            <a:bodyPr lIns="50801" tIns="50801" rIns="50801" bIns="50801" rtlCol="0" anchor="ctr"/>
            <a:lstStyle>
              <a:defPPr>
                <a:defRPr lang="en-US"/>
              </a:defPPr>
              <a:lvl1pPr marL="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71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7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2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290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4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3246"/>
                </a:lnSpc>
              </a:pPr>
              <a:endParaRPr sz="1800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371600" y="2400300"/>
            <a:ext cx="15544800" cy="54864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35025" lvl="1" indent="-457200">
              <a:lnSpc>
                <a:spcPts val="4899"/>
              </a:lnSpc>
              <a:spcAft>
                <a:spcPts val="1800"/>
              </a:spcAft>
              <a:buFont typeface="Arial"/>
              <a:buChar char="•"/>
            </a:pPr>
            <a:r>
              <a:rPr lang="en-US" sz="3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Sans"/>
              </a:rPr>
              <a:t>Buyer-Supplier program: A program that matches local buyers with local suppliers</a:t>
            </a:r>
            <a:endParaRPr lang="en-US" sz="300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292225" lvl="2" indent="-457200">
              <a:lnSpc>
                <a:spcPts val="4899"/>
              </a:lnSpc>
              <a:spcAft>
                <a:spcPts val="1800"/>
              </a:spcAft>
              <a:buFont typeface="Wingdings"/>
              <a:buChar char="§"/>
            </a:pPr>
            <a:r>
              <a:rPr lang="en-US" sz="30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Sans"/>
              </a:rPr>
              <a:t>1 </a:t>
            </a:r>
            <a:r>
              <a:rPr lang="en-US" sz="3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Sans"/>
              </a:rPr>
              <a:t>Las Cruces-based Buyer and </a:t>
            </a:r>
            <a:r>
              <a:rPr lang="en-US" sz="30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Sans"/>
              </a:rPr>
              <a:t>10</a:t>
            </a:r>
            <a:r>
              <a:rPr lang="en-US" sz="3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Sans"/>
              </a:rPr>
              <a:t> Las Cruces-based Suppliers signed up on database</a:t>
            </a:r>
            <a:endParaRPr lang="en-US" sz="300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292225" lvl="2" indent="-457200">
              <a:lnSpc>
                <a:spcPts val="4899"/>
              </a:lnSpc>
              <a:spcAft>
                <a:spcPts val="1800"/>
              </a:spcAft>
              <a:buFont typeface="Wingdings"/>
              <a:buChar char="§"/>
            </a:pPr>
            <a:r>
              <a:rPr lang="en-US" sz="3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Sans"/>
              </a:rPr>
              <a:t>All Las Cruces companies, even those not in the </a:t>
            </a:r>
            <a:r>
              <a:rPr lang="en-US" sz="3000" err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Sans"/>
              </a:rPr>
              <a:t>Borderplex</a:t>
            </a:r>
            <a:r>
              <a:rPr lang="en-US" sz="3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Sans"/>
              </a:rPr>
              <a:t> database, may be contacted for supplier opportunities within the region</a:t>
            </a:r>
            <a:endParaRPr lang="en-US" sz="300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55015" lvl="1" indent="-377190">
              <a:lnSpc>
                <a:spcPts val="4899"/>
              </a:lnSpc>
              <a:spcAft>
                <a:spcPts val="1800"/>
              </a:spcAft>
              <a:buFont typeface="Arial"/>
              <a:buChar char="•"/>
            </a:pPr>
            <a:r>
              <a:rPr lang="en-US" sz="30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Sans"/>
              </a:rPr>
              <a:t>5</a:t>
            </a:r>
            <a:r>
              <a:rPr lang="en-US" sz="3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Sans"/>
              </a:rPr>
              <a:t> Supplier Briefs - publications featuring industry-relevant news; features Las Cruces companies and educational institutions</a:t>
            </a:r>
            <a:endParaRPr lang="en-US" sz="300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D453968F-1112-0A8D-A4F2-E46E4942E4C6}"/>
              </a:ext>
            </a:extLst>
          </p:cNvPr>
          <p:cNvSpPr txBox="1"/>
          <p:nvPr/>
        </p:nvSpPr>
        <p:spPr>
          <a:xfrm>
            <a:off x="28783" y="200528"/>
            <a:ext cx="18288000" cy="16927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600" b="1" err="1">
                <a:solidFill>
                  <a:srgbClr val="FFFFFF"/>
                </a:solidFill>
                <a:latin typeface="Bebas Neue" panose="020B0606020202050201" pitchFamily="34" charset="77"/>
                <a:ea typeface="IBM Plex Sans Bold"/>
                <a:cs typeface="IBM Plex Sans Bold"/>
                <a:sym typeface="IBM Plex Sans Bold"/>
              </a:rPr>
              <a:t>Borderplex</a:t>
            </a:r>
            <a:r>
              <a:rPr lang="en-US" sz="6600" b="1">
                <a:solidFill>
                  <a:srgbClr val="FFFFFF"/>
                </a:solidFill>
                <a:latin typeface="Bebas Neue" panose="020B0606020202050201" pitchFamily="34" charset="77"/>
                <a:ea typeface="IBM Plex Sans Bold"/>
                <a:cs typeface="IBM Plex Sans Bold"/>
                <a:sym typeface="IBM Plex Sans Bold"/>
              </a:rPr>
              <a:t> supplier association</a:t>
            </a:r>
          </a:p>
          <a:p>
            <a:pPr algn="ctr"/>
            <a:r>
              <a:rPr lang="en-US" sz="4400" b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Sans Bold"/>
              </a:rPr>
              <a:t>RECENT AND UPCOMING INITIATIVES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96525"/>
          </a:xfrm>
          <a:custGeom>
            <a:avLst/>
            <a:gdLst/>
            <a:ahLst/>
            <a:cxnLst/>
            <a:rect l="l" t="t" r="r" b="b"/>
            <a:pathLst>
              <a:path w="18288000" h="10296525">
                <a:moveTo>
                  <a:pt x="0" y="0"/>
                </a:moveTo>
                <a:lnTo>
                  <a:pt x="18288000" y="0"/>
                </a:lnTo>
                <a:lnTo>
                  <a:pt x="18288000" y="10296525"/>
                </a:lnTo>
                <a:lnTo>
                  <a:pt x="0" y="1029652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3">
            <a:extLst>
              <a:ext uri="{FF2B5EF4-FFF2-40B4-BE49-F238E27FC236}">
                <a16:creationId xmlns:a16="http://schemas.microsoft.com/office/drawing/2014/main" id="{7BFEE30A-A3B3-0976-CD14-D4E3F318406A}"/>
              </a:ext>
            </a:extLst>
          </p:cNvPr>
          <p:cNvGrpSpPr/>
          <p:nvPr/>
        </p:nvGrpSpPr>
        <p:grpSpPr>
          <a:xfrm>
            <a:off x="-28783" y="1867440"/>
            <a:ext cx="18345566" cy="8419560"/>
            <a:chOff x="0" y="0"/>
            <a:chExt cx="4221852" cy="2255273"/>
          </a:xfrm>
        </p:grpSpPr>
        <p:sp>
          <p:nvSpPr>
            <p:cNvPr id="11" name="Freeform 4">
              <a:extLst>
                <a:ext uri="{FF2B5EF4-FFF2-40B4-BE49-F238E27FC236}">
                  <a16:creationId xmlns:a16="http://schemas.microsoft.com/office/drawing/2014/main" id="{2537D136-51AC-FC51-A3D4-4C05FD407B9F}"/>
                </a:ext>
              </a:extLst>
            </p:cNvPr>
            <p:cNvSpPr/>
            <p:nvPr/>
          </p:nvSpPr>
          <p:spPr>
            <a:xfrm>
              <a:off x="0" y="0"/>
              <a:ext cx="4221852" cy="2255273"/>
            </a:xfrm>
            <a:custGeom>
              <a:avLst/>
              <a:gdLst/>
              <a:ahLst/>
              <a:cxnLst/>
              <a:rect l="l" t="t" r="r" b="b"/>
              <a:pathLst>
                <a:path w="4221852" h="2255273">
                  <a:moveTo>
                    <a:pt x="0" y="0"/>
                  </a:moveTo>
                  <a:lnTo>
                    <a:pt x="4221852" y="0"/>
                  </a:lnTo>
                  <a:lnTo>
                    <a:pt x="4221852" y="2255273"/>
                  </a:lnTo>
                  <a:lnTo>
                    <a:pt x="0" y="22552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>
              <a:defPPr>
                <a:defRPr lang="en-US"/>
              </a:defPPr>
              <a:lvl1pPr marL="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71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7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2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290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4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800"/>
            </a:p>
          </p:txBody>
        </p:sp>
        <p:sp>
          <p:nvSpPr>
            <p:cNvPr id="12" name="TextBox 5">
              <a:extLst>
                <a:ext uri="{FF2B5EF4-FFF2-40B4-BE49-F238E27FC236}">
                  <a16:creationId xmlns:a16="http://schemas.microsoft.com/office/drawing/2014/main" id="{B9EDE1C5-C90C-788B-3EC1-A5DF88328B39}"/>
                </a:ext>
              </a:extLst>
            </p:cNvPr>
            <p:cNvSpPr txBox="1"/>
            <p:nvPr/>
          </p:nvSpPr>
          <p:spPr>
            <a:xfrm>
              <a:off x="0" y="-47625"/>
              <a:ext cx="4221852" cy="2302898"/>
            </a:xfrm>
            <a:prstGeom prst="rect">
              <a:avLst/>
            </a:prstGeom>
          </p:spPr>
          <p:txBody>
            <a:bodyPr lIns="50801" tIns="50801" rIns="50801" bIns="50801" rtlCol="0" anchor="ctr"/>
            <a:lstStyle>
              <a:defPPr>
                <a:defRPr lang="en-US"/>
              </a:defPPr>
              <a:lvl1pPr marL="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71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7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2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290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4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3246"/>
                </a:lnSpc>
              </a:pPr>
              <a:endParaRPr sz="1800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371600" y="2438937"/>
            <a:ext cx="15544800" cy="64008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55015" lvl="1" indent="-377190">
              <a:lnSpc>
                <a:spcPts val="4899"/>
              </a:lnSpc>
              <a:spcAft>
                <a:spcPts val="1800"/>
              </a:spcAft>
              <a:buFont typeface="Arial"/>
              <a:buChar char="•"/>
            </a:pPr>
            <a:r>
              <a:rPr lang="en-US" sz="3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Sans"/>
              </a:rPr>
              <a:t>A marketing package was completed to help attract high demand, low supply specialized physicians</a:t>
            </a:r>
            <a:endParaRPr lang="en-US" sz="300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55015" lvl="1" indent="-377190">
              <a:lnSpc>
                <a:spcPts val="4899"/>
              </a:lnSpc>
              <a:spcAft>
                <a:spcPts val="1800"/>
              </a:spcAft>
              <a:buFont typeface="Arial,Sans-Serif"/>
              <a:buChar char="•"/>
            </a:pPr>
            <a:r>
              <a:rPr lang="en-US" sz="3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Las Cruces-based entities who participated: 1 large healthcare institution (confidential). Total business participants: </a:t>
            </a:r>
          </a:p>
          <a:p>
            <a:pPr marL="755015" lvl="1" indent="-377190">
              <a:lnSpc>
                <a:spcPts val="4899"/>
              </a:lnSpc>
              <a:spcAft>
                <a:spcPts val="1800"/>
              </a:spcAft>
              <a:buFont typeface="Arial"/>
              <a:buChar char="•"/>
            </a:pPr>
            <a:r>
              <a:rPr lang="en-US" sz="3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Worked with leadership at regional healthcare institutions to identify the reasons why specialized physicians choose to move, or not to move, to the region</a:t>
            </a:r>
          </a:p>
          <a:p>
            <a:pPr marL="755015" lvl="1" indent="-377190">
              <a:lnSpc>
                <a:spcPts val="4899"/>
              </a:lnSpc>
              <a:spcAft>
                <a:spcPts val="1800"/>
              </a:spcAft>
              <a:buFont typeface="Arial"/>
              <a:buChar char="•"/>
            </a:pPr>
            <a:r>
              <a:rPr lang="en-US" sz="3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Final marketing product included a report with an analysis of survey results and a marketing PowerPoint and shareable one-pager</a:t>
            </a: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D055FC7D-7519-7683-FEF5-C3F5B9AB8D3C}"/>
              </a:ext>
            </a:extLst>
          </p:cNvPr>
          <p:cNvSpPr txBox="1"/>
          <p:nvPr/>
        </p:nvSpPr>
        <p:spPr>
          <a:xfrm>
            <a:off x="28783" y="200528"/>
            <a:ext cx="18288000" cy="16927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600" b="1">
                <a:solidFill>
                  <a:srgbClr val="FFFFFF"/>
                </a:solidFill>
                <a:latin typeface="Bebas Neue" panose="020B0606020202050201" pitchFamily="34" charset="77"/>
                <a:ea typeface="IBM Plex Sans Bold"/>
                <a:cs typeface="IBM Plex Sans Bold"/>
                <a:sym typeface="IBM Plex Sans Bold"/>
              </a:rPr>
              <a:t>Physician-focused marketing package</a:t>
            </a:r>
          </a:p>
          <a:p>
            <a:pPr algn="ctr"/>
            <a:r>
              <a:rPr lang="en-US" sz="4400" b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Sans Bold"/>
              </a:rPr>
              <a:t>RECENT AND UPCOMING INITIATIVES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568D46-8F86-5E54-FD8A-CD66F4CC65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A863497-68FA-1121-80C4-79DF472AD585}"/>
              </a:ext>
            </a:extLst>
          </p:cNvPr>
          <p:cNvSpPr/>
          <p:nvPr/>
        </p:nvSpPr>
        <p:spPr>
          <a:xfrm>
            <a:off x="0" y="0"/>
            <a:ext cx="18288000" cy="10296525"/>
          </a:xfrm>
          <a:custGeom>
            <a:avLst/>
            <a:gdLst/>
            <a:ahLst/>
            <a:cxnLst/>
            <a:rect l="l" t="t" r="r" b="b"/>
            <a:pathLst>
              <a:path w="18288000" h="10296525">
                <a:moveTo>
                  <a:pt x="0" y="0"/>
                </a:moveTo>
                <a:lnTo>
                  <a:pt x="18288000" y="0"/>
                </a:lnTo>
                <a:lnTo>
                  <a:pt x="18288000" y="10296525"/>
                </a:lnTo>
                <a:lnTo>
                  <a:pt x="0" y="1029652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3">
            <a:extLst>
              <a:ext uri="{FF2B5EF4-FFF2-40B4-BE49-F238E27FC236}">
                <a16:creationId xmlns:a16="http://schemas.microsoft.com/office/drawing/2014/main" id="{5912B11C-311F-2DA4-4EE8-0459F07AD85D}"/>
              </a:ext>
            </a:extLst>
          </p:cNvPr>
          <p:cNvGrpSpPr/>
          <p:nvPr/>
        </p:nvGrpSpPr>
        <p:grpSpPr>
          <a:xfrm>
            <a:off x="-28783" y="1867440"/>
            <a:ext cx="18345566" cy="8419560"/>
            <a:chOff x="0" y="0"/>
            <a:chExt cx="4221852" cy="2255273"/>
          </a:xfrm>
        </p:grpSpPr>
        <p:sp>
          <p:nvSpPr>
            <p:cNvPr id="13" name="Freeform 4">
              <a:extLst>
                <a:ext uri="{FF2B5EF4-FFF2-40B4-BE49-F238E27FC236}">
                  <a16:creationId xmlns:a16="http://schemas.microsoft.com/office/drawing/2014/main" id="{B2C70FE3-EBFD-71A9-91EC-6ACD3DA9A1FD}"/>
                </a:ext>
              </a:extLst>
            </p:cNvPr>
            <p:cNvSpPr/>
            <p:nvPr/>
          </p:nvSpPr>
          <p:spPr>
            <a:xfrm>
              <a:off x="0" y="0"/>
              <a:ext cx="4221852" cy="2255273"/>
            </a:xfrm>
            <a:custGeom>
              <a:avLst/>
              <a:gdLst/>
              <a:ahLst/>
              <a:cxnLst/>
              <a:rect l="l" t="t" r="r" b="b"/>
              <a:pathLst>
                <a:path w="4221852" h="2255273">
                  <a:moveTo>
                    <a:pt x="0" y="0"/>
                  </a:moveTo>
                  <a:lnTo>
                    <a:pt x="4221852" y="0"/>
                  </a:lnTo>
                  <a:lnTo>
                    <a:pt x="4221852" y="2255273"/>
                  </a:lnTo>
                  <a:lnTo>
                    <a:pt x="0" y="22552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>
              <a:defPPr>
                <a:defRPr lang="en-US"/>
              </a:defPPr>
              <a:lvl1pPr marL="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71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7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2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290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4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800"/>
            </a:p>
          </p:txBody>
        </p:sp>
        <p:sp>
          <p:nvSpPr>
            <p:cNvPr id="14" name="TextBox 5">
              <a:extLst>
                <a:ext uri="{FF2B5EF4-FFF2-40B4-BE49-F238E27FC236}">
                  <a16:creationId xmlns:a16="http://schemas.microsoft.com/office/drawing/2014/main" id="{5C0D141E-CA2B-7D92-C0F7-E8E22F70FEB7}"/>
                </a:ext>
              </a:extLst>
            </p:cNvPr>
            <p:cNvSpPr txBox="1"/>
            <p:nvPr/>
          </p:nvSpPr>
          <p:spPr>
            <a:xfrm>
              <a:off x="0" y="-47625"/>
              <a:ext cx="4221852" cy="2302898"/>
            </a:xfrm>
            <a:prstGeom prst="rect">
              <a:avLst/>
            </a:prstGeom>
          </p:spPr>
          <p:txBody>
            <a:bodyPr lIns="50801" tIns="50801" rIns="50801" bIns="50801" rtlCol="0" anchor="ctr"/>
            <a:lstStyle>
              <a:defPPr>
                <a:defRPr lang="en-US"/>
              </a:defPPr>
              <a:lvl1pPr marL="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71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7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2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290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4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3246"/>
                </a:lnSpc>
              </a:pPr>
              <a:endParaRPr sz="1800"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94DE90F5-55FE-47C2-1B4A-027DC99593F9}"/>
              </a:ext>
            </a:extLst>
          </p:cNvPr>
          <p:cNvSpPr txBox="1"/>
          <p:nvPr/>
        </p:nvSpPr>
        <p:spPr>
          <a:xfrm>
            <a:off x="1371600" y="2330721"/>
            <a:ext cx="15544800" cy="7315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55015" lvl="1" indent="-377190">
              <a:lnSpc>
                <a:spcPts val="4899"/>
              </a:lnSpc>
              <a:spcAft>
                <a:spcPts val="1800"/>
              </a:spcAft>
              <a:buFont typeface="Arial"/>
              <a:buChar char="•"/>
            </a:pPr>
            <a:r>
              <a:rPr lang="en-US" sz="3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Sans"/>
              </a:rPr>
              <a:t>Conducted in-depth asset analysis to uncover top 3 semiconductor niche opportunities </a:t>
            </a:r>
            <a:endParaRPr lang="en-US" sz="300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669415" lvl="3" indent="-377190">
              <a:lnSpc>
                <a:spcPts val="4899"/>
              </a:lnSpc>
              <a:spcAft>
                <a:spcPts val="1800"/>
              </a:spcAft>
              <a:buAutoNum type="arabicParenR"/>
            </a:pPr>
            <a:r>
              <a:rPr lang="en-US" sz="3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Industry expert-analysts from Arizona State University, Texas A&amp;M, Austin Community College</a:t>
            </a:r>
          </a:p>
          <a:p>
            <a:pPr marL="914400" indent="-457200">
              <a:spcAft>
                <a:spcPts val="1800"/>
              </a:spcAft>
              <a:buFont typeface="Arial"/>
              <a:buChar char="•"/>
            </a:pPr>
            <a:r>
              <a:rPr lang="en-US" sz="3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Identified key assets in southern New Mexico and promoted them as part of the regional ecosystem to help determine niche opportunities within the semiconductor industry </a:t>
            </a:r>
          </a:p>
          <a:p>
            <a:pPr marL="914400" indent="-457200">
              <a:spcAft>
                <a:spcPts val="1800"/>
              </a:spcAft>
              <a:buFont typeface="Arial"/>
              <a:buChar char="•"/>
            </a:pPr>
            <a:r>
              <a:rPr lang="en-US" sz="3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final report identified the </a:t>
            </a:r>
            <a:r>
              <a:rPr lang="en-US" sz="30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industry specializations with the greatest potential for success</a:t>
            </a:r>
            <a:r>
              <a:rPr lang="en-US" sz="3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will be </a:t>
            </a:r>
            <a:r>
              <a:rPr lang="en-US" sz="30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used to guide promotion efforts</a:t>
            </a:r>
            <a:r>
              <a:rPr lang="en-US" sz="3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marL="1828800" lvl="2" indent="-457200">
              <a:spcAft>
                <a:spcPts val="1800"/>
              </a:spcAft>
              <a:buFont typeface="Wingdings"/>
              <a:buChar char="§"/>
            </a:pPr>
            <a:r>
              <a:rPr lang="en-US" sz="3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 Top Specializations Identified:</a:t>
            </a:r>
          </a:p>
          <a:p>
            <a:pPr marL="2343150" lvl="3" indent="-514350">
              <a:spcAft>
                <a:spcPts val="1800"/>
              </a:spcAft>
              <a:buAutoNum type="arabicParenR"/>
            </a:pPr>
            <a:r>
              <a:rPr lang="en-US" sz="30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Packaging Manufacturing, 2) Electronics Circuit Design and Integration, and 3) Advanced Sensor Technology</a:t>
            </a: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FC162D40-F0F7-8EB8-E238-F97FC78B0C36}"/>
              </a:ext>
            </a:extLst>
          </p:cNvPr>
          <p:cNvSpPr txBox="1"/>
          <p:nvPr/>
        </p:nvSpPr>
        <p:spPr>
          <a:xfrm>
            <a:off x="28783" y="200528"/>
            <a:ext cx="18288000" cy="16927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600" b="1">
                <a:solidFill>
                  <a:srgbClr val="FFFFFF"/>
                </a:solidFill>
                <a:latin typeface="Bebas Neue" panose="020B0606020202050201" pitchFamily="34" charset="77"/>
                <a:ea typeface="IBM Plex Sans Bold"/>
                <a:cs typeface="IBM Plex Sans Bold"/>
                <a:sym typeface="IBM Plex Sans Bold"/>
              </a:rPr>
              <a:t>Semiconductor niche analysis project</a:t>
            </a:r>
          </a:p>
          <a:p>
            <a:pPr algn="ctr"/>
            <a:r>
              <a:rPr lang="en-US" sz="4400" b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Sans Bold"/>
              </a:rPr>
              <a:t>RECENT AND UPCOMING INITIATIVES</a:t>
            </a:r>
          </a:p>
        </p:txBody>
      </p:sp>
    </p:spTree>
    <p:extLst>
      <p:ext uri="{BB962C8B-B14F-4D97-AF65-F5344CB8AC3E}">
        <p14:creationId xmlns:p14="http://schemas.microsoft.com/office/powerpoint/2010/main" val="8937728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18BF92-ACC7-5BAD-D22B-4A695320AE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EB7A0FD-0B99-3947-380D-7BD68028FBCD}"/>
              </a:ext>
            </a:extLst>
          </p:cNvPr>
          <p:cNvSpPr/>
          <p:nvPr/>
        </p:nvSpPr>
        <p:spPr>
          <a:xfrm>
            <a:off x="0" y="0"/>
            <a:ext cx="18288000" cy="10296525"/>
          </a:xfrm>
          <a:custGeom>
            <a:avLst/>
            <a:gdLst/>
            <a:ahLst/>
            <a:cxnLst/>
            <a:rect l="l" t="t" r="r" b="b"/>
            <a:pathLst>
              <a:path w="18288000" h="10296525">
                <a:moveTo>
                  <a:pt x="0" y="0"/>
                </a:moveTo>
                <a:lnTo>
                  <a:pt x="18288000" y="0"/>
                </a:lnTo>
                <a:lnTo>
                  <a:pt x="18288000" y="10296525"/>
                </a:lnTo>
                <a:lnTo>
                  <a:pt x="0" y="1029652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3">
            <a:extLst>
              <a:ext uri="{FF2B5EF4-FFF2-40B4-BE49-F238E27FC236}">
                <a16:creationId xmlns:a16="http://schemas.microsoft.com/office/drawing/2014/main" id="{5F915926-76E3-1A6D-03F0-65DFB21E7D4D}"/>
              </a:ext>
            </a:extLst>
          </p:cNvPr>
          <p:cNvGrpSpPr/>
          <p:nvPr/>
        </p:nvGrpSpPr>
        <p:grpSpPr>
          <a:xfrm>
            <a:off x="1" y="1867440"/>
            <a:ext cx="18316782" cy="8419560"/>
            <a:chOff x="0" y="0"/>
            <a:chExt cx="4221852" cy="2255273"/>
          </a:xfrm>
        </p:grpSpPr>
        <p:sp>
          <p:nvSpPr>
            <p:cNvPr id="13" name="Freeform 4">
              <a:extLst>
                <a:ext uri="{FF2B5EF4-FFF2-40B4-BE49-F238E27FC236}">
                  <a16:creationId xmlns:a16="http://schemas.microsoft.com/office/drawing/2014/main" id="{11E755F6-421E-200B-5799-D6C55BEDBD33}"/>
                </a:ext>
              </a:extLst>
            </p:cNvPr>
            <p:cNvSpPr/>
            <p:nvPr/>
          </p:nvSpPr>
          <p:spPr>
            <a:xfrm>
              <a:off x="0" y="0"/>
              <a:ext cx="4221852" cy="2255273"/>
            </a:xfrm>
            <a:custGeom>
              <a:avLst/>
              <a:gdLst/>
              <a:ahLst/>
              <a:cxnLst/>
              <a:rect l="l" t="t" r="r" b="b"/>
              <a:pathLst>
                <a:path w="4221852" h="2255273">
                  <a:moveTo>
                    <a:pt x="0" y="0"/>
                  </a:moveTo>
                  <a:lnTo>
                    <a:pt x="4221852" y="0"/>
                  </a:lnTo>
                  <a:lnTo>
                    <a:pt x="4221852" y="2255273"/>
                  </a:lnTo>
                  <a:lnTo>
                    <a:pt x="0" y="22552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>
              <a:defPPr>
                <a:defRPr lang="en-US"/>
              </a:defPPr>
              <a:lvl1pPr marL="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71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7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2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290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4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800"/>
            </a:p>
          </p:txBody>
        </p:sp>
        <p:sp>
          <p:nvSpPr>
            <p:cNvPr id="14" name="TextBox 5">
              <a:extLst>
                <a:ext uri="{FF2B5EF4-FFF2-40B4-BE49-F238E27FC236}">
                  <a16:creationId xmlns:a16="http://schemas.microsoft.com/office/drawing/2014/main" id="{EE9ECDDE-B7CA-71AF-653A-A392A0A049B2}"/>
                </a:ext>
              </a:extLst>
            </p:cNvPr>
            <p:cNvSpPr txBox="1"/>
            <p:nvPr/>
          </p:nvSpPr>
          <p:spPr>
            <a:xfrm>
              <a:off x="0" y="-47625"/>
              <a:ext cx="4221852" cy="2302898"/>
            </a:xfrm>
            <a:prstGeom prst="rect">
              <a:avLst/>
            </a:prstGeom>
          </p:spPr>
          <p:txBody>
            <a:bodyPr lIns="50801" tIns="50801" rIns="50801" bIns="50801" rtlCol="0" anchor="ctr"/>
            <a:lstStyle>
              <a:defPPr>
                <a:defRPr lang="en-US"/>
              </a:defPPr>
              <a:lvl1pPr marL="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71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7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2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290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4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3246"/>
                </a:lnSpc>
              </a:pPr>
              <a:endParaRPr sz="1800"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6DC4F365-08DE-946A-B30D-9417C5EE22E9}"/>
              </a:ext>
            </a:extLst>
          </p:cNvPr>
          <p:cNvSpPr txBox="1"/>
          <p:nvPr/>
        </p:nvSpPr>
        <p:spPr>
          <a:xfrm>
            <a:off x="1371600" y="2552955"/>
            <a:ext cx="15544800" cy="43858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14400" indent="-457200">
              <a:spcAft>
                <a:spcPts val="1800"/>
              </a:spcAft>
              <a:buFont typeface="Arial"/>
              <a:buChar char="•"/>
            </a:pPr>
            <a:r>
              <a:rPr lang="en-US" sz="3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Created searchable database with visual representation of region's electronics industrial base (supports consumer electronics, energy, semiconductor, automotive, and data center industries)</a:t>
            </a:r>
          </a:p>
          <a:p>
            <a:pPr marL="914400" indent="-457200">
              <a:spcAft>
                <a:spcPts val="1800"/>
              </a:spcAft>
              <a:buFont typeface="Arial"/>
              <a:buChar char="•"/>
            </a:pPr>
            <a:r>
              <a:rPr lang="en-US" sz="3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Generated a report with supply chain analysis</a:t>
            </a:r>
          </a:p>
          <a:p>
            <a:pPr marL="914400" indent="-457200">
              <a:spcAft>
                <a:spcPts val="1800"/>
              </a:spcAft>
              <a:buFont typeface="Arial"/>
              <a:buChar char="•"/>
            </a:pPr>
            <a:r>
              <a:rPr lang="en-US" sz="30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</a:t>
            </a:r>
            <a:r>
              <a:rPr lang="en-US" sz="3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suppliers from southern New Mexico found for the electronics supply chain. Two NM suppliers interviewed for added context for the project</a:t>
            </a:r>
          </a:p>
          <a:p>
            <a:pPr marL="914400" indent="-457200">
              <a:spcAft>
                <a:spcPts val="1800"/>
              </a:spcAft>
              <a:buFont typeface="Arial"/>
              <a:buChar char="•"/>
            </a:pPr>
            <a:r>
              <a:rPr lang="en-US" sz="3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Visual database will be used for </a:t>
            </a:r>
            <a:r>
              <a:rPr lang="en-US" sz="30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marketing and business attraction, building a stronger supplier database, and for future workforce initiatives</a:t>
            </a: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CCDD91AB-CFBA-F3D8-540A-0E034B6232BC}"/>
              </a:ext>
            </a:extLst>
          </p:cNvPr>
          <p:cNvSpPr txBox="1"/>
          <p:nvPr/>
        </p:nvSpPr>
        <p:spPr>
          <a:xfrm>
            <a:off x="28783" y="200528"/>
            <a:ext cx="18288000" cy="16927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600" b="1">
                <a:solidFill>
                  <a:srgbClr val="FFFFFF"/>
                </a:solidFill>
                <a:latin typeface="Bebas Neue" panose="020B0606020202050201" pitchFamily="34" charset="77"/>
                <a:ea typeface="IBM Plex Sans Bold"/>
                <a:cs typeface="IBM Plex Sans Bold"/>
                <a:sym typeface="IBM Plex Sans Bold"/>
              </a:rPr>
              <a:t>Supplier database &amp; map</a:t>
            </a:r>
          </a:p>
          <a:p>
            <a:pPr algn="ctr"/>
            <a:r>
              <a:rPr lang="en-US" sz="4400" b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Sans Bold"/>
              </a:rPr>
              <a:t>RECENT AND UPCOMING INITIATIVES</a:t>
            </a:r>
          </a:p>
        </p:txBody>
      </p:sp>
    </p:spTree>
    <p:extLst>
      <p:ext uri="{BB962C8B-B14F-4D97-AF65-F5344CB8AC3E}">
        <p14:creationId xmlns:p14="http://schemas.microsoft.com/office/powerpoint/2010/main" val="19173388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97525" cy="10287000"/>
          </a:xfrm>
          <a:custGeom>
            <a:avLst/>
            <a:gdLst/>
            <a:ahLst/>
            <a:cxnLst/>
            <a:rect l="l" t="t" r="r" b="b"/>
            <a:pathLst>
              <a:path w="18297525" h="10287000">
                <a:moveTo>
                  <a:pt x="0" y="0"/>
                </a:moveTo>
                <a:lnTo>
                  <a:pt x="18297525" y="0"/>
                </a:lnTo>
                <a:lnTo>
                  <a:pt x="1829752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028700" y="962025"/>
            <a:ext cx="16230600" cy="2177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380"/>
              </a:lnSpc>
            </a:pPr>
            <a:r>
              <a:rPr lang="en-US" sz="15600" b="1">
                <a:solidFill>
                  <a:srgbClr val="FFFFFF"/>
                </a:solidFill>
                <a:latin typeface="Bebas Neue" panose="020B0606020202050201" pitchFamily="34" charset="77"/>
                <a:ea typeface="Hammersmith One"/>
                <a:cs typeface="Hammersmith One"/>
                <a:sym typeface="Hammersmith One"/>
              </a:rPr>
              <a:t>Thank you!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355"/>
            <a:ext cx="18288000" cy="10281645"/>
          </a:xfrm>
          <a:custGeom>
            <a:avLst/>
            <a:gdLst/>
            <a:ahLst/>
            <a:cxnLst/>
            <a:rect l="l" t="t" r="r" b="b"/>
            <a:pathLst>
              <a:path w="18288000" h="10281645">
                <a:moveTo>
                  <a:pt x="0" y="0"/>
                </a:moveTo>
                <a:lnTo>
                  <a:pt x="18288000" y="0"/>
                </a:lnTo>
                <a:lnTo>
                  <a:pt x="18288000" y="10281645"/>
                </a:lnTo>
                <a:lnTo>
                  <a:pt x="0" y="1028164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9144000" y="0"/>
            <a:ext cx="9144000" cy="10287000"/>
            <a:chOff x="0" y="0"/>
            <a:chExt cx="2408296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408296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46"/>
                </a:lnSpc>
              </a:pPr>
              <a:endParaRPr/>
            </a:p>
            <a:p>
              <a:pPr algn="ctr">
                <a:lnSpc>
                  <a:spcPts val="3246"/>
                </a:lnSpc>
              </a:pPr>
              <a:endParaRPr/>
            </a:p>
            <a:p>
              <a:pPr algn="ctr">
                <a:lnSpc>
                  <a:spcPts val="3246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522353" y="2603450"/>
            <a:ext cx="3611561" cy="2322045"/>
            <a:chOff x="0" y="0"/>
            <a:chExt cx="951193" cy="6115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51193" cy="611567"/>
            </a:xfrm>
            <a:custGeom>
              <a:avLst/>
              <a:gdLst/>
              <a:ahLst/>
              <a:cxnLst/>
              <a:rect l="l" t="t" r="r" b="b"/>
              <a:pathLst>
                <a:path w="951193" h="611567">
                  <a:moveTo>
                    <a:pt x="0" y="0"/>
                  </a:moveTo>
                  <a:lnTo>
                    <a:pt x="951193" y="0"/>
                  </a:lnTo>
                  <a:lnTo>
                    <a:pt x="951193" y="611567"/>
                  </a:lnTo>
                  <a:lnTo>
                    <a:pt x="0" y="61156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951193" cy="6591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46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144733" y="2603450"/>
            <a:ext cx="3611561" cy="2322045"/>
            <a:chOff x="0" y="0"/>
            <a:chExt cx="951193" cy="61156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51193" cy="611567"/>
            </a:xfrm>
            <a:custGeom>
              <a:avLst/>
              <a:gdLst/>
              <a:ahLst/>
              <a:cxnLst/>
              <a:rect l="l" t="t" r="r" b="b"/>
              <a:pathLst>
                <a:path w="951193" h="611567">
                  <a:moveTo>
                    <a:pt x="0" y="0"/>
                  </a:moveTo>
                  <a:lnTo>
                    <a:pt x="951193" y="0"/>
                  </a:lnTo>
                  <a:lnTo>
                    <a:pt x="951193" y="611567"/>
                  </a:lnTo>
                  <a:lnTo>
                    <a:pt x="0" y="61156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951193" cy="6591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46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522353" y="5219243"/>
            <a:ext cx="3611561" cy="2192823"/>
            <a:chOff x="0" y="0"/>
            <a:chExt cx="951193" cy="57753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51193" cy="577534"/>
            </a:xfrm>
            <a:custGeom>
              <a:avLst/>
              <a:gdLst/>
              <a:ahLst/>
              <a:cxnLst/>
              <a:rect l="l" t="t" r="r" b="b"/>
              <a:pathLst>
                <a:path w="951193" h="577534">
                  <a:moveTo>
                    <a:pt x="0" y="0"/>
                  </a:moveTo>
                  <a:lnTo>
                    <a:pt x="951193" y="0"/>
                  </a:lnTo>
                  <a:lnTo>
                    <a:pt x="951193" y="577534"/>
                  </a:lnTo>
                  <a:lnTo>
                    <a:pt x="0" y="57753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951193" cy="6251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46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5144733" y="5219243"/>
            <a:ext cx="3611561" cy="2192823"/>
            <a:chOff x="0" y="0"/>
            <a:chExt cx="951193" cy="57753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951193" cy="577534"/>
            </a:xfrm>
            <a:custGeom>
              <a:avLst/>
              <a:gdLst/>
              <a:ahLst/>
              <a:cxnLst/>
              <a:rect l="l" t="t" r="r" b="b"/>
              <a:pathLst>
                <a:path w="951193" h="577534">
                  <a:moveTo>
                    <a:pt x="0" y="0"/>
                  </a:moveTo>
                  <a:lnTo>
                    <a:pt x="951193" y="0"/>
                  </a:lnTo>
                  <a:lnTo>
                    <a:pt x="951193" y="577534"/>
                  </a:lnTo>
                  <a:lnTo>
                    <a:pt x="0" y="57753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951193" cy="6251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46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522353" y="7761452"/>
            <a:ext cx="3611561" cy="2192823"/>
            <a:chOff x="0" y="0"/>
            <a:chExt cx="951193" cy="57753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951193" cy="577534"/>
            </a:xfrm>
            <a:custGeom>
              <a:avLst/>
              <a:gdLst/>
              <a:ahLst/>
              <a:cxnLst/>
              <a:rect l="l" t="t" r="r" b="b"/>
              <a:pathLst>
                <a:path w="951193" h="577534">
                  <a:moveTo>
                    <a:pt x="0" y="0"/>
                  </a:moveTo>
                  <a:lnTo>
                    <a:pt x="951193" y="0"/>
                  </a:lnTo>
                  <a:lnTo>
                    <a:pt x="951193" y="577534"/>
                  </a:lnTo>
                  <a:lnTo>
                    <a:pt x="0" y="57753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47625"/>
              <a:ext cx="951193" cy="6251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46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5144733" y="7707395"/>
            <a:ext cx="3611561" cy="2192823"/>
            <a:chOff x="0" y="0"/>
            <a:chExt cx="951193" cy="577534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951193" cy="577534"/>
            </a:xfrm>
            <a:custGeom>
              <a:avLst/>
              <a:gdLst/>
              <a:ahLst/>
              <a:cxnLst/>
              <a:rect l="l" t="t" r="r" b="b"/>
              <a:pathLst>
                <a:path w="951193" h="577534">
                  <a:moveTo>
                    <a:pt x="0" y="0"/>
                  </a:moveTo>
                  <a:lnTo>
                    <a:pt x="951193" y="0"/>
                  </a:lnTo>
                  <a:lnTo>
                    <a:pt x="951193" y="577534"/>
                  </a:lnTo>
                  <a:lnTo>
                    <a:pt x="0" y="57753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47625"/>
              <a:ext cx="951193" cy="6251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46"/>
                </a:lnSpc>
              </a:pPr>
              <a:endParaRPr/>
            </a:p>
          </p:txBody>
        </p:sp>
      </p:grpSp>
      <p:sp>
        <p:nvSpPr>
          <p:cNvPr id="27" name="Freeform 27"/>
          <p:cNvSpPr/>
          <p:nvPr/>
        </p:nvSpPr>
        <p:spPr>
          <a:xfrm>
            <a:off x="9766090" y="4405577"/>
            <a:ext cx="3558234" cy="1475846"/>
          </a:xfrm>
          <a:custGeom>
            <a:avLst/>
            <a:gdLst/>
            <a:ahLst/>
            <a:cxnLst/>
            <a:rect l="l" t="t" r="r" b="b"/>
            <a:pathLst>
              <a:path w="3388617" h="1457105">
                <a:moveTo>
                  <a:pt x="0" y="0"/>
                </a:moveTo>
                <a:lnTo>
                  <a:pt x="3388617" y="0"/>
                </a:lnTo>
                <a:lnTo>
                  <a:pt x="3388617" y="1457105"/>
                </a:lnTo>
                <a:lnTo>
                  <a:pt x="0" y="14571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3518177" y="1313254"/>
            <a:ext cx="3870410" cy="1204633"/>
          </a:xfrm>
          <a:custGeom>
            <a:avLst/>
            <a:gdLst/>
            <a:ahLst/>
            <a:cxnLst/>
            <a:rect l="l" t="t" r="r" b="b"/>
            <a:pathLst>
              <a:path w="3522026" h="1038998">
                <a:moveTo>
                  <a:pt x="0" y="0"/>
                </a:moveTo>
                <a:lnTo>
                  <a:pt x="3522026" y="0"/>
                </a:lnTo>
                <a:lnTo>
                  <a:pt x="3522026" y="1038998"/>
                </a:lnTo>
                <a:lnTo>
                  <a:pt x="0" y="10389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>
            <a:off x="10202267" y="7223615"/>
            <a:ext cx="2685879" cy="2410874"/>
          </a:xfrm>
          <a:custGeom>
            <a:avLst/>
            <a:gdLst/>
            <a:ahLst/>
            <a:cxnLst/>
            <a:rect l="l" t="t" r="r" b="b"/>
            <a:pathLst>
              <a:path w="2227410" h="2163825">
                <a:moveTo>
                  <a:pt x="0" y="0"/>
                </a:moveTo>
                <a:lnTo>
                  <a:pt x="2227411" y="0"/>
                </a:lnTo>
                <a:lnTo>
                  <a:pt x="2227411" y="2163825"/>
                </a:lnTo>
                <a:lnTo>
                  <a:pt x="0" y="21638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TextBox 32"/>
          <p:cNvSpPr txBox="1"/>
          <p:nvPr/>
        </p:nvSpPr>
        <p:spPr>
          <a:xfrm>
            <a:off x="522353" y="1124776"/>
            <a:ext cx="8392331" cy="1285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  <a:spcBef>
                <a:spcPct val="0"/>
              </a:spcBef>
            </a:pPr>
            <a:r>
              <a:rPr lang="en-US" sz="7500">
                <a:solidFill>
                  <a:srgbClr val="FFFFFF"/>
                </a:solidFill>
                <a:latin typeface="Bebas Neue" panose="020B0606020202050201" pitchFamily="34" charset="77"/>
                <a:ea typeface="Hammersmith One"/>
                <a:cs typeface="Hammersmith One"/>
                <a:sym typeface="Hammersmith One"/>
              </a:rPr>
              <a:t>2025 METRICS</a:t>
            </a:r>
          </a:p>
        </p:txBody>
      </p:sp>
      <p:grpSp>
        <p:nvGrpSpPr>
          <p:cNvPr id="33" name="Group 33"/>
          <p:cNvGrpSpPr/>
          <p:nvPr/>
        </p:nvGrpSpPr>
        <p:grpSpPr>
          <a:xfrm>
            <a:off x="522353" y="2933459"/>
            <a:ext cx="3611561" cy="1538117"/>
            <a:chOff x="-588043" y="-133351"/>
            <a:chExt cx="4815415" cy="2050823"/>
          </a:xfrm>
        </p:grpSpPr>
        <p:sp>
          <p:nvSpPr>
            <p:cNvPr id="34" name="TextBox 34"/>
            <p:cNvSpPr txBox="1"/>
            <p:nvPr/>
          </p:nvSpPr>
          <p:spPr>
            <a:xfrm>
              <a:off x="1493672" y="-133351"/>
              <a:ext cx="656192" cy="16594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100"/>
                </a:lnSpc>
                <a:spcBef>
                  <a:spcPct val="0"/>
                </a:spcBef>
              </a:pPr>
              <a:r>
                <a:rPr lang="en-US" sz="9600">
                  <a:solidFill>
                    <a:srgbClr val="069B4A"/>
                  </a:solidFill>
                  <a:latin typeface="Bebas Neue" panose="020B0606020202050201" pitchFamily="34" charset="77"/>
                  <a:ea typeface="IBM Plex Sans Bold"/>
                  <a:cs typeface="IBM Plex Sans Bold"/>
                  <a:sym typeface="IBM Plex Sans Bold"/>
                </a:rPr>
                <a:t>6</a:t>
              </a:r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-588043" y="1272936"/>
              <a:ext cx="4815415" cy="64453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  <a:spcBef>
                  <a:spcPct val="0"/>
                </a:spcBef>
              </a:pPr>
              <a:r>
                <a:rPr lang="en-US" sz="2400" b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IBM Plex Sans Bold"/>
                </a:rPr>
                <a:t>COMPLETED PROJECTS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5143625" y="2971625"/>
            <a:ext cx="3611561" cy="1551392"/>
            <a:chOff x="-135741" y="-133351"/>
            <a:chExt cx="4815414" cy="2068521"/>
          </a:xfrm>
        </p:grpSpPr>
        <p:sp>
          <p:nvSpPr>
            <p:cNvPr id="37" name="TextBox 37"/>
            <p:cNvSpPr txBox="1"/>
            <p:nvPr/>
          </p:nvSpPr>
          <p:spPr>
            <a:xfrm>
              <a:off x="0" y="-133351"/>
              <a:ext cx="4545409" cy="16594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100"/>
                </a:lnSpc>
                <a:spcBef>
                  <a:spcPct val="0"/>
                </a:spcBef>
              </a:pPr>
              <a:r>
                <a:rPr lang="en-US" sz="9600">
                  <a:solidFill>
                    <a:srgbClr val="069B4A"/>
                  </a:solidFill>
                  <a:latin typeface="Bebas Neue" panose="020B0606020202050201" pitchFamily="34" charset="77"/>
                  <a:ea typeface="IBM Plex Sans Bold"/>
                  <a:cs typeface="IBM Plex Sans Bold"/>
                  <a:sym typeface="IBM Plex Sans Bold"/>
                </a:rPr>
                <a:t>$1.79B</a:t>
              </a:r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-135741" y="1272939"/>
              <a:ext cx="4815414" cy="66223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  <a:spcBef>
                  <a:spcPct val="0"/>
                </a:spcBef>
              </a:pPr>
              <a:r>
                <a:rPr lang="en-US" sz="2400" b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IBM Plex Sans Bold"/>
                </a:rPr>
                <a:t>TOTAL INVESTMENT</a:t>
              </a: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522353" y="5592691"/>
            <a:ext cx="3611561" cy="1550720"/>
            <a:chOff x="0" y="-133351"/>
            <a:chExt cx="4815414" cy="2067626"/>
          </a:xfrm>
        </p:grpSpPr>
        <p:sp>
          <p:nvSpPr>
            <p:cNvPr id="40" name="TextBox 40"/>
            <p:cNvSpPr txBox="1"/>
            <p:nvPr/>
          </p:nvSpPr>
          <p:spPr>
            <a:xfrm>
              <a:off x="0" y="-133351"/>
              <a:ext cx="4724349" cy="16594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100"/>
                </a:lnSpc>
                <a:spcBef>
                  <a:spcPct val="0"/>
                </a:spcBef>
              </a:pPr>
              <a:r>
                <a:rPr lang="en-US" sz="9600">
                  <a:solidFill>
                    <a:srgbClr val="069B4A"/>
                  </a:solidFill>
                  <a:latin typeface="Bebas Neue" panose="020B0606020202050201" pitchFamily="34" charset="77"/>
                  <a:ea typeface="IBM Plex Sans Bold"/>
                  <a:cs typeface="IBM Plex Sans Bold"/>
                  <a:sym typeface="IBM Plex Sans Bold"/>
                </a:rPr>
                <a:t>$336.9M</a:t>
              </a:r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0" y="1272043"/>
              <a:ext cx="4815414" cy="66223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  <a:spcBef>
                  <a:spcPct val="0"/>
                </a:spcBef>
              </a:pPr>
              <a:r>
                <a:rPr lang="en-US" sz="2400" b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IBM Plex Sans Bold"/>
                </a:rPr>
                <a:t>IN</a:t>
              </a:r>
              <a:r>
                <a:rPr lang="en-US" sz="2000" b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IBM Plex Sans Bold"/>
                </a:rPr>
                <a:t> </a:t>
              </a:r>
              <a:r>
                <a:rPr lang="en-US" sz="2400" b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IBM Plex Sans Bold"/>
                </a:rPr>
                <a:t>PAYROLL</a:t>
              </a:r>
              <a:endParaRPr lang="en-US" sz="2000" b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Sans Bold"/>
              </a:endParaRPr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5143626" y="5632251"/>
            <a:ext cx="3611560" cy="1486422"/>
            <a:chOff x="-588781" y="-65316"/>
            <a:chExt cx="4815414" cy="1981896"/>
          </a:xfrm>
        </p:grpSpPr>
        <p:sp>
          <p:nvSpPr>
            <p:cNvPr id="43" name="TextBox 43"/>
            <p:cNvSpPr txBox="1"/>
            <p:nvPr/>
          </p:nvSpPr>
          <p:spPr>
            <a:xfrm>
              <a:off x="328304" y="-65316"/>
              <a:ext cx="3214035" cy="165942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100"/>
                </a:lnSpc>
                <a:spcBef>
                  <a:spcPct val="0"/>
                </a:spcBef>
              </a:pPr>
              <a:r>
                <a:rPr lang="en-US" sz="9600">
                  <a:solidFill>
                    <a:srgbClr val="069B4A"/>
                  </a:solidFill>
                  <a:latin typeface="Bebas Neue" panose="020B0606020202050201" pitchFamily="34" charset="77"/>
                  <a:ea typeface="IBM Plex Sans Bold"/>
                  <a:cs typeface="IBM Plex Sans Bold"/>
                  <a:sym typeface="IBM Plex Sans Bold"/>
                </a:rPr>
                <a:t>4,239</a:t>
              </a:r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-588781" y="1272044"/>
              <a:ext cx="4815414" cy="64453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  <a:spcBef>
                  <a:spcPct val="0"/>
                </a:spcBef>
              </a:pPr>
              <a:r>
                <a:rPr lang="en-US" sz="2400" b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IBM Plex Sans Bold"/>
                </a:rPr>
                <a:t>NEW JOBS</a:t>
              </a:r>
            </a:p>
          </p:txBody>
        </p:sp>
      </p:grpSp>
      <p:sp>
        <p:nvSpPr>
          <p:cNvPr id="45" name="TextBox 45"/>
          <p:cNvSpPr txBox="1"/>
          <p:nvPr/>
        </p:nvSpPr>
        <p:spPr>
          <a:xfrm>
            <a:off x="522353" y="205931"/>
            <a:ext cx="8392331" cy="10752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80"/>
              </a:lnSpc>
              <a:spcBef>
                <a:spcPct val="0"/>
              </a:spcBef>
            </a:pPr>
            <a:r>
              <a:rPr lang="en-US" sz="6200">
                <a:solidFill>
                  <a:srgbClr val="FFFFFF"/>
                </a:solidFill>
                <a:latin typeface="Bebas Neue" panose="020B0606020202050201" pitchFamily="34" charset="77"/>
                <a:ea typeface="Hammersmith One"/>
                <a:cs typeface="Hammersmith One"/>
                <a:sym typeface="Hammersmith One"/>
              </a:rPr>
              <a:t>ECONOMIC DEVELOPMENT</a:t>
            </a:r>
          </a:p>
        </p:txBody>
      </p:sp>
      <p:grpSp>
        <p:nvGrpSpPr>
          <p:cNvPr id="46" name="Group 46"/>
          <p:cNvGrpSpPr/>
          <p:nvPr/>
        </p:nvGrpSpPr>
        <p:grpSpPr>
          <a:xfrm>
            <a:off x="522353" y="8097041"/>
            <a:ext cx="3611562" cy="1537448"/>
            <a:chOff x="-91065" y="-133351"/>
            <a:chExt cx="4815415" cy="2049930"/>
          </a:xfrm>
        </p:grpSpPr>
        <p:sp>
          <p:nvSpPr>
            <p:cNvPr id="47" name="TextBox 47"/>
            <p:cNvSpPr txBox="1"/>
            <p:nvPr/>
          </p:nvSpPr>
          <p:spPr>
            <a:xfrm>
              <a:off x="0" y="-133351"/>
              <a:ext cx="4724348" cy="16594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100"/>
                </a:lnSpc>
                <a:spcBef>
                  <a:spcPct val="0"/>
                </a:spcBef>
              </a:pPr>
              <a:r>
                <a:rPr lang="en-US" sz="9600">
                  <a:solidFill>
                    <a:srgbClr val="069B4A"/>
                  </a:solidFill>
                  <a:latin typeface="Bebas Neue" panose="020B0606020202050201" pitchFamily="34" charset="77"/>
                  <a:ea typeface="IBM Plex Sans Bold"/>
                  <a:cs typeface="IBM Plex Sans Bold"/>
                  <a:sym typeface="IBM Plex Sans Bold"/>
                </a:rPr>
                <a:t>98</a:t>
              </a:r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-91065" y="1272043"/>
              <a:ext cx="4815415" cy="64453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  <a:spcBef>
                  <a:spcPct val="0"/>
                </a:spcBef>
              </a:pPr>
              <a:r>
                <a:rPr lang="en-US" sz="2400" b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IBM Plex Sans Bold"/>
                </a:rPr>
                <a:t>DATA REQUESTS</a:t>
              </a:r>
            </a:p>
          </p:txBody>
        </p:sp>
      </p:grpSp>
      <p:grpSp>
        <p:nvGrpSpPr>
          <p:cNvPr id="49" name="Group 49"/>
          <p:cNvGrpSpPr/>
          <p:nvPr/>
        </p:nvGrpSpPr>
        <p:grpSpPr>
          <a:xfrm>
            <a:off x="5143625" y="8041718"/>
            <a:ext cx="3611560" cy="1537449"/>
            <a:chOff x="-588781" y="-133351"/>
            <a:chExt cx="4815413" cy="2049930"/>
          </a:xfrm>
        </p:grpSpPr>
        <p:sp>
          <p:nvSpPr>
            <p:cNvPr id="50" name="TextBox 50"/>
            <p:cNvSpPr txBox="1"/>
            <p:nvPr/>
          </p:nvSpPr>
          <p:spPr>
            <a:xfrm>
              <a:off x="328306" y="-133351"/>
              <a:ext cx="2982714" cy="16594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100"/>
                </a:lnSpc>
                <a:spcBef>
                  <a:spcPct val="0"/>
                </a:spcBef>
              </a:pPr>
              <a:r>
                <a:rPr lang="en-US" sz="9600">
                  <a:solidFill>
                    <a:srgbClr val="069B4A"/>
                  </a:solidFill>
                  <a:latin typeface="Bebas Neue" panose="020B0606020202050201" pitchFamily="34" charset="77"/>
                  <a:ea typeface="IBM Plex Sans Bold"/>
                  <a:cs typeface="IBM Plex Sans Bold"/>
                  <a:sym typeface="IBM Plex Sans Bold"/>
                </a:rPr>
                <a:t>90</a:t>
              </a:r>
            </a:p>
          </p:txBody>
        </p:sp>
        <p:sp>
          <p:nvSpPr>
            <p:cNvPr id="51" name="TextBox 51"/>
            <p:cNvSpPr txBox="1"/>
            <p:nvPr/>
          </p:nvSpPr>
          <p:spPr>
            <a:xfrm>
              <a:off x="-588781" y="1272043"/>
              <a:ext cx="4815413" cy="64453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  <a:spcBef>
                  <a:spcPct val="0"/>
                </a:spcBef>
              </a:pPr>
              <a:r>
                <a:rPr lang="en-US" sz="2400" b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IBM Plex Sans Bold"/>
                </a:rPr>
                <a:t>RFPS</a:t>
              </a:r>
            </a:p>
          </p:txBody>
        </p:sp>
      </p:grpSp>
      <p:pic>
        <p:nvPicPr>
          <p:cNvPr id="1026" name="Picture 2" descr="Faith Technologies Incorporated (FTI) – Leading with Energy">
            <a:extLst>
              <a:ext uri="{FF2B5EF4-FFF2-40B4-BE49-F238E27FC236}">
                <a16:creationId xmlns:a16="http://schemas.microsoft.com/office/drawing/2014/main" id="{35A338C0-7DFB-C933-B40F-D06DDE4738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8177" y="4235401"/>
            <a:ext cx="3870410" cy="2136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ponsors - Mizel Institute">
            <a:extLst>
              <a:ext uri="{FF2B5EF4-FFF2-40B4-BE49-F238E27FC236}">
                <a16:creationId xmlns:a16="http://schemas.microsoft.com/office/drawing/2014/main" id="{6E30E77E-24C0-05F0-790C-7BE17517A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0" y="7654340"/>
            <a:ext cx="3771065" cy="1525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eta Logo, symbol, meaning, history, PNG, brand">
            <a:extLst>
              <a:ext uri="{FF2B5EF4-FFF2-40B4-BE49-F238E27FC236}">
                <a16:creationId xmlns:a16="http://schemas.microsoft.com/office/drawing/2014/main" id="{0BF06F8A-BCD3-4315-D68A-B9348E818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7112" y="748083"/>
            <a:ext cx="4151065" cy="233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96525"/>
          </a:xfrm>
          <a:custGeom>
            <a:avLst/>
            <a:gdLst/>
            <a:ahLst/>
            <a:cxnLst/>
            <a:rect l="l" t="t" r="r" b="b"/>
            <a:pathLst>
              <a:path w="18288000" h="10296525">
                <a:moveTo>
                  <a:pt x="0" y="0"/>
                </a:moveTo>
                <a:lnTo>
                  <a:pt x="18288000" y="0"/>
                </a:lnTo>
                <a:lnTo>
                  <a:pt x="18288000" y="10296525"/>
                </a:lnTo>
                <a:lnTo>
                  <a:pt x="0" y="1029652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>
            <a:grpSpLocks noGrp="1" noUngrp="1" noRot="1" noMove="1" noResize="1"/>
          </p:cNvGrpSpPr>
          <p:nvPr/>
        </p:nvGrpSpPr>
        <p:grpSpPr>
          <a:xfrm>
            <a:off x="0" y="1805487"/>
            <a:ext cx="18288000" cy="8491038"/>
            <a:chOff x="0" y="0"/>
            <a:chExt cx="4816593" cy="2236323"/>
          </a:xfrm>
        </p:grpSpPr>
        <p:sp>
          <p:nvSpPr>
            <p:cNvPr id="4" name="Freeform 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816592" cy="2236323"/>
            </a:xfrm>
            <a:custGeom>
              <a:avLst/>
              <a:gdLst/>
              <a:ahLst/>
              <a:cxnLst/>
              <a:rect l="l" t="t" r="r" b="b"/>
              <a:pathLst>
                <a:path w="4816592" h="2236323">
                  <a:moveTo>
                    <a:pt x="0" y="0"/>
                  </a:moveTo>
                  <a:lnTo>
                    <a:pt x="4816592" y="0"/>
                  </a:lnTo>
                  <a:lnTo>
                    <a:pt x="4816592" y="2236323"/>
                  </a:lnTo>
                  <a:lnTo>
                    <a:pt x="0" y="223632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47625"/>
              <a:ext cx="4816593" cy="22839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46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438772" y="314325"/>
            <a:ext cx="13410456" cy="13176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  <a:spcBef>
                <a:spcPct val="0"/>
              </a:spcBef>
            </a:pPr>
            <a:r>
              <a:rPr lang="en-US" sz="8000" b="1">
                <a:solidFill>
                  <a:srgbClr val="FFFFFF"/>
                </a:solidFill>
                <a:latin typeface="Bebas Neue" panose="020B0606020202050201" pitchFamily="34" charset="77"/>
                <a:ea typeface="Hammersmith One"/>
                <a:cs typeface="Hammersmith One"/>
                <a:sym typeface="Hammersmith One"/>
              </a:rPr>
              <a:t>JOINT OUTBOUND MARKETING </a:t>
            </a:r>
          </a:p>
        </p:txBody>
      </p:sp>
      <p:sp>
        <p:nvSpPr>
          <p:cNvPr id="14" name="Freeform 14"/>
          <p:cNvSpPr/>
          <p:nvPr/>
        </p:nvSpPr>
        <p:spPr>
          <a:xfrm>
            <a:off x="7268447" y="2055616"/>
            <a:ext cx="3751102" cy="3113415"/>
          </a:xfrm>
          <a:custGeom>
            <a:avLst/>
            <a:gdLst/>
            <a:ahLst/>
            <a:cxnLst/>
            <a:rect l="l" t="t" r="r" b="b"/>
            <a:pathLst>
              <a:path w="5001469" h="4151219">
                <a:moveTo>
                  <a:pt x="0" y="0"/>
                </a:moveTo>
                <a:lnTo>
                  <a:pt x="5001470" y="0"/>
                </a:lnTo>
                <a:lnTo>
                  <a:pt x="5001470" y="4151219"/>
                </a:lnTo>
                <a:lnTo>
                  <a:pt x="0" y="41512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1028700" y="7157722"/>
            <a:ext cx="4286250" cy="500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Sans Bold"/>
              </a:rPr>
              <a:t>March 2025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973046" y="4643438"/>
            <a:ext cx="4286250" cy="500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Sans Bold"/>
              </a:rPr>
              <a:t>September 2025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000875" y="9323359"/>
            <a:ext cx="4286250" cy="500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Sans Bold"/>
              </a:rPr>
              <a:t>April 2025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1028700" y="2071251"/>
            <a:ext cx="4286250" cy="1901518"/>
            <a:chOff x="0" y="0"/>
            <a:chExt cx="5715000" cy="2535357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5715000" cy="1800225"/>
            </a:xfrm>
            <a:custGeom>
              <a:avLst/>
              <a:gdLst/>
              <a:ahLst/>
              <a:cxnLst/>
              <a:rect l="l" t="t" r="r" b="b"/>
              <a:pathLst>
                <a:path w="5715000" h="1800225">
                  <a:moveTo>
                    <a:pt x="0" y="0"/>
                  </a:moveTo>
                  <a:lnTo>
                    <a:pt x="5715000" y="0"/>
                  </a:lnTo>
                  <a:lnTo>
                    <a:pt x="5715000" y="1800225"/>
                  </a:lnTo>
                  <a:lnTo>
                    <a:pt x="0" y="18002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1868607"/>
              <a:ext cx="5715000" cy="6667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  <a:spcBef>
                  <a:spcPct val="0"/>
                </a:spcBef>
              </a:pPr>
              <a:r>
                <a:rPr lang="en-US" sz="3000" b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IBM Plex Sans Bold"/>
                </a:rPr>
                <a:t>February 2025</a:t>
              </a:r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7000875" y="5070861"/>
            <a:ext cx="4286250" cy="500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Sans Bold"/>
              </a:rPr>
              <a:t>April 2025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2973046" y="8511197"/>
            <a:ext cx="4286250" cy="500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Sans Bold"/>
              </a:rPr>
              <a:t>October 2025</a:t>
            </a:r>
          </a:p>
        </p:txBody>
      </p:sp>
      <p:pic>
        <p:nvPicPr>
          <p:cNvPr id="1026" name="Picture 2" descr="2024 FF Sponsorship and annual Deck Final">
            <a:extLst>
              <a:ext uri="{FF2B5EF4-FFF2-40B4-BE49-F238E27FC236}">
                <a16:creationId xmlns:a16="http://schemas.microsoft.com/office/drawing/2014/main" id="{6DDE44D3-546B-9221-FCDB-749E34CD1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015" y="3828706"/>
            <a:ext cx="24257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onsultants Forum 37, Savannah, Georgia | Area Development Consultants Forum  for Economic Development Professionals">
            <a:extLst>
              <a:ext uri="{FF2B5EF4-FFF2-40B4-BE49-F238E27FC236}">
                <a16:creationId xmlns:a16="http://schemas.microsoft.com/office/drawing/2014/main" id="{6C7E0A5F-5F64-CED6-7434-2B3443474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144" y="2720779"/>
            <a:ext cx="5086052" cy="193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pace Symposium 2025">
            <a:extLst>
              <a:ext uri="{FF2B5EF4-FFF2-40B4-BE49-F238E27FC236}">
                <a16:creationId xmlns:a16="http://schemas.microsoft.com/office/drawing/2014/main" id="{62983A15-CB3A-0EC1-6D82-695012DD7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40" y="7689024"/>
            <a:ext cx="5073650" cy="182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15">
            <a:extLst>
              <a:ext uri="{FF2B5EF4-FFF2-40B4-BE49-F238E27FC236}">
                <a16:creationId xmlns:a16="http://schemas.microsoft.com/office/drawing/2014/main" id="{1306AAD4-3136-48A3-D7FD-603D0C3AC673}"/>
              </a:ext>
            </a:extLst>
          </p:cNvPr>
          <p:cNvSpPr txBox="1"/>
          <p:nvPr/>
        </p:nvSpPr>
        <p:spPr>
          <a:xfrm>
            <a:off x="1028700" y="9589634"/>
            <a:ext cx="4286250" cy="500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Sans Bold"/>
              </a:rPr>
              <a:t>April 2025</a:t>
            </a:r>
          </a:p>
        </p:txBody>
      </p:sp>
      <p:pic>
        <p:nvPicPr>
          <p:cNvPr id="1032" name="Picture 8" descr="Navigating SEDC Resources">
            <a:extLst>
              <a:ext uri="{FF2B5EF4-FFF2-40B4-BE49-F238E27FC236}">
                <a16:creationId xmlns:a16="http://schemas.microsoft.com/office/drawing/2014/main" id="{A000D206-72AC-CB2D-4FA8-E5691933D7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3" t="9154" r="13908" b="8755"/>
          <a:stretch>
            <a:fillRect/>
          </a:stretch>
        </p:blipFill>
        <p:spPr bwMode="auto">
          <a:xfrm>
            <a:off x="7207294" y="6059401"/>
            <a:ext cx="3873408" cy="3251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Visit GTI at SEMICON WEST, Oct 2025">
            <a:extLst>
              <a:ext uri="{FF2B5EF4-FFF2-40B4-BE49-F238E27FC236}">
                <a16:creationId xmlns:a16="http://schemas.microsoft.com/office/drawing/2014/main" id="{594BDEBE-3D96-9DB2-C6B5-A2120AEBF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0517" y="6116500"/>
            <a:ext cx="5391307" cy="2240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96525"/>
          </a:xfrm>
          <a:custGeom>
            <a:avLst/>
            <a:gdLst/>
            <a:ahLst/>
            <a:cxnLst/>
            <a:rect l="l" t="t" r="r" b="b"/>
            <a:pathLst>
              <a:path w="18288000" h="10296525">
                <a:moveTo>
                  <a:pt x="0" y="0"/>
                </a:moveTo>
                <a:lnTo>
                  <a:pt x="18288000" y="0"/>
                </a:lnTo>
                <a:lnTo>
                  <a:pt x="18288000" y="10296525"/>
                </a:lnTo>
                <a:lnTo>
                  <a:pt x="0" y="1029652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1805487"/>
            <a:ext cx="18288000" cy="8491038"/>
            <a:chOff x="0" y="0"/>
            <a:chExt cx="4816593" cy="223632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236323"/>
            </a:xfrm>
            <a:custGeom>
              <a:avLst/>
              <a:gdLst/>
              <a:ahLst/>
              <a:cxnLst/>
              <a:rect l="l" t="t" r="r" b="b"/>
              <a:pathLst>
                <a:path w="4816592" h="2236323">
                  <a:moveTo>
                    <a:pt x="0" y="0"/>
                  </a:moveTo>
                  <a:lnTo>
                    <a:pt x="4816592" y="0"/>
                  </a:lnTo>
                  <a:lnTo>
                    <a:pt x="4816592" y="2236323"/>
                  </a:lnTo>
                  <a:lnTo>
                    <a:pt x="0" y="223632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816593" cy="22839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46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2438772" y="314325"/>
            <a:ext cx="13410456" cy="13176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  <a:spcBef>
                <a:spcPct val="0"/>
              </a:spcBef>
            </a:pPr>
            <a:r>
              <a:rPr lang="en-US" sz="8000" b="1">
                <a:solidFill>
                  <a:srgbClr val="FFFFFF"/>
                </a:solidFill>
                <a:latin typeface="Bebas Neue" panose="020B0606020202050201" pitchFamily="34" charset="77"/>
                <a:ea typeface="Hammersmith One"/>
                <a:cs typeface="Hammersmith One"/>
                <a:sym typeface="Hammersmith One"/>
              </a:rPr>
              <a:t>INBOUND MARKETING </a:t>
            </a:r>
          </a:p>
        </p:txBody>
      </p:sp>
      <p:pic>
        <p:nvPicPr>
          <p:cNvPr id="2050" name="Picture 2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28CC9E8F-7D02-A5A7-31DD-57C746A59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41" y="5391945"/>
            <a:ext cx="5552463" cy="3732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eema logo修正版– StarFab Accelerator | 全台最大產業加速器">
            <a:extLst>
              <a:ext uri="{FF2B5EF4-FFF2-40B4-BE49-F238E27FC236}">
                <a16:creationId xmlns:a16="http://schemas.microsoft.com/office/drawing/2014/main" id="{92883B0A-198A-BAFE-DF65-FF6047E20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41" y="3024216"/>
            <a:ext cx="2047919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aiwan Flag Images - Free Download on Freepik">
            <a:extLst>
              <a:ext uri="{FF2B5EF4-FFF2-40B4-BE49-F238E27FC236}">
                <a16:creationId xmlns:a16="http://schemas.microsoft.com/office/drawing/2014/main" id="{F6B7AA0E-CE09-2E51-EC58-461BF920D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804" y="3361172"/>
            <a:ext cx="2622179" cy="1567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32C4D24A-826D-BE9D-1270-5A51D0B45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8942" y="3361172"/>
            <a:ext cx="5776704" cy="94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2EBD39E2-9807-B457-E39C-7F33D16E9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427072" y="3694657"/>
            <a:ext cx="6042498" cy="4531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GLS l Corporate Site Selection &amp; Location Strategy">
            <a:extLst>
              <a:ext uri="{FF2B5EF4-FFF2-40B4-BE49-F238E27FC236}">
                <a16:creationId xmlns:a16="http://schemas.microsoft.com/office/drawing/2014/main" id="{0C6805E7-6D3E-0DB4-9A2B-418E0DD26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798" y="6490807"/>
            <a:ext cx="5080000" cy="173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27">
            <a:extLst>
              <a:ext uri="{FF2B5EF4-FFF2-40B4-BE49-F238E27FC236}">
                <a16:creationId xmlns:a16="http://schemas.microsoft.com/office/drawing/2014/main" id="{C55DBBA5-448B-7261-2604-5B355EBAB1E8}"/>
              </a:ext>
            </a:extLst>
          </p:cNvPr>
          <p:cNvSpPr txBox="1"/>
          <p:nvPr/>
        </p:nvSpPr>
        <p:spPr>
          <a:xfrm>
            <a:off x="1114679" y="9035064"/>
            <a:ext cx="4286250" cy="5016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Sans Bold"/>
              </a:rPr>
              <a:t>TEEMA/TECO</a:t>
            </a:r>
          </a:p>
        </p:txBody>
      </p:sp>
      <p:sp>
        <p:nvSpPr>
          <p:cNvPr id="11" name="TextBox 27">
            <a:extLst>
              <a:ext uri="{FF2B5EF4-FFF2-40B4-BE49-F238E27FC236}">
                <a16:creationId xmlns:a16="http://schemas.microsoft.com/office/drawing/2014/main" id="{5F543892-FE30-B1DC-38C8-F0980FF271D7}"/>
              </a:ext>
            </a:extLst>
          </p:cNvPr>
          <p:cNvSpPr txBox="1"/>
          <p:nvPr/>
        </p:nvSpPr>
        <p:spPr>
          <a:xfrm>
            <a:off x="7388058" y="4561505"/>
            <a:ext cx="4286250" cy="5016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Sans Bold"/>
              </a:rPr>
              <a:t>Site Visit</a:t>
            </a:r>
          </a:p>
        </p:txBody>
      </p:sp>
      <p:sp>
        <p:nvSpPr>
          <p:cNvPr id="12" name="TextBox 27">
            <a:extLst>
              <a:ext uri="{FF2B5EF4-FFF2-40B4-BE49-F238E27FC236}">
                <a16:creationId xmlns:a16="http://schemas.microsoft.com/office/drawing/2014/main" id="{C4030C3E-C4ED-7E15-8043-29609AB8E116}"/>
              </a:ext>
            </a:extLst>
          </p:cNvPr>
          <p:cNvSpPr txBox="1"/>
          <p:nvPr/>
        </p:nvSpPr>
        <p:spPr>
          <a:xfrm>
            <a:off x="7544169" y="8230707"/>
            <a:ext cx="4286250" cy="5016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Sans Bold"/>
              </a:rPr>
              <a:t>Readiness Assessment</a:t>
            </a:r>
          </a:p>
        </p:txBody>
      </p:sp>
      <p:sp>
        <p:nvSpPr>
          <p:cNvPr id="13" name="TextBox 27">
            <a:extLst>
              <a:ext uri="{FF2B5EF4-FFF2-40B4-BE49-F238E27FC236}">
                <a16:creationId xmlns:a16="http://schemas.microsoft.com/office/drawing/2014/main" id="{7E746639-1296-D139-5395-03AD62D28DF7}"/>
              </a:ext>
            </a:extLst>
          </p:cNvPr>
          <p:cNvSpPr txBox="1"/>
          <p:nvPr/>
        </p:nvSpPr>
        <p:spPr>
          <a:xfrm>
            <a:off x="12835890" y="9035064"/>
            <a:ext cx="5224861" cy="503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Sans Bold"/>
              </a:rPr>
              <a:t>Taipei Smart City Summit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96525"/>
          </a:xfrm>
          <a:custGeom>
            <a:avLst/>
            <a:gdLst/>
            <a:ahLst/>
            <a:cxnLst/>
            <a:rect l="l" t="t" r="r" b="b"/>
            <a:pathLst>
              <a:path w="18288000" h="10296525">
                <a:moveTo>
                  <a:pt x="0" y="0"/>
                </a:moveTo>
                <a:lnTo>
                  <a:pt x="18288000" y="0"/>
                </a:lnTo>
                <a:lnTo>
                  <a:pt x="18288000" y="10296525"/>
                </a:lnTo>
                <a:lnTo>
                  <a:pt x="0" y="1029652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1805487"/>
            <a:ext cx="18288000" cy="8491038"/>
            <a:chOff x="0" y="0"/>
            <a:chExt cx="4816593" cy="223632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236323"/>
            </a:xfrm>
            <a:custGeom>
              <a:avLst/>
              <a:gdLst/>
              <a:ahLst/>
              <a:cxnLst/>
              <a:rect l="l" t="t" r="r" b="b"/>
              <a:pathLst>
                <a:path w="4816592" h="2236323">
                  <a:moveTo>
                    <a:pt x="0" y="0"/>
                  </a:moveTo>
                  <a:lnTo>
                    <a:pt x="4816592" y="0"/>
                  </a:lnTo>
                  <a:lnTo>
                    <a:pt x="4816592" y="2236323"/>
                  </a:lnTo>
                  <a:lnTo>
                    <a:pt x="0" y="223632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816593" cy="22839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46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256295" y="314325"/>
            <a:ext cx="13775410" cy="13176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  <a:spcBef>
                <a:spcPct val="0"/>
              </a:spcBef>
            </a:pPr>
            <a:r>
              <a:rPr lang="en-US" sz="8000" b="1">
                <a:solidFill>
                  <a:srgbClr val="FFFFFF"/>
                </a:solidFill>
                <a:latin typeface="Bebas Neue" panose="020B0606020202050201" pitchFamily="34" charset="77"/>
                <a:ea typeface="Hammersmith One"/>
                <a:cs typeface="Hammersmith One"/>
                <a:sym typeface="Hammersmith One"/>
              </a:rPr>
              <a:t>GLOBAL BORDER SUMMIT 2025</a:t>
            </a:r>
          </a:p>
        </p:txBody>
      </p:sp>
      <p:pic>
        <p:nvPicPr>
          <p:cNvPr id="10" name="Picture 9" descr="A group of people sitting on a stage&#10;&#10;AI-generated content may be incorrect.">
            <a:extLst>
              <a:ext uri="{FF2B5EF4-FFF2-40B4-BE49-F238E27FC236}">
                <a16:creationId xmlns:a16="http://schemas.microsoft.com/office/drawing/2014/main" id="{27D910C1-0787-7DFC-2D2F-7B1953260D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08"/>
          <a:stretch>
            <a:fillRect/>
          </a:stretch>
        </p:blipFill>
        <p:spPr>
          <a:xfrm>
            <a:off x="244292" y="2815371"/>
            <a:ext cx="11701266" cy="6177628"/>
          </a:xfrm>
          <a:prstGeom prst="rect">
            <a:avLst/>
          </a:prstGeom>
        </p:spPr>
      </p:pic>
      <p:pic>
        <p:nvPicPr>
          <p:cNvPr id="12" name="Picture 11" descr="A person and person sitting in a chair&#10;&#10;AI-generated content may be incorrect.">
            <a:extLst>
              <a:ext uri="{FF2B5EF4-FFF2-40B4-BE49-F238E27FC236}">
                <a16:creationId xmlns:a16="http://schemas.microsoft.com/office/drawing/2014/main" id="{9BCD962B-D2A6-0B25-8418-3ED6F48127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5387" y="2051972"/>
            <a:ext cx="5778321" cy="3852214"/>
          </a:xfrm>
          <a:prstGeom prst="rect">
            <a:avLst/>
          </a:prstGeom>
        </p:spPr>
      </p:pic>
      <p:pic>
        <p:nvPicPr>
          <p:cNvPr id="14" name="Picture 13" descr="A group of people sitting at tables in a room&#10;&#10;AI-generated content may be incorrect.">
            <a:extLst>
              <a:ext uri="{FF2B5EF4-FFF2-40B4-BE49-F238E27FC236}">
                <a16:creationId xmlns:a16="http://schemas.microsoft.com/office/drawing/2014/main" id="{59CF5127-09F0-1B1D-70F6-61A3905686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5388" y="6174249"/>
            <a:ext cx="5778320" cy="385221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524"/>
            <a:ext cx="18288000" cy="10296525"/>
          </a:xfrm>
          <a:custGeom>
            <a:avLst/>
            <a:gdLst/>
            <a:ahLst/>
            <a:cxnLst/>
            <a:rect l="l" t="t" r="r" b="b"/>
            <a:pathLst>
              <a:path w="18288000" h="10296525">
                <a:moveTo>
                  <a:pt x="0" y="0"/>
                </a:moveTo>
                <a:lnTo>
                  <a:pt x="18288000" y="0"/>
                </a:lnTo>
                <a:lnTo>
                  <a:pt x="18288000" y="10296525"/>
                </a:lnTo>
                <a:lnTo>
                  <a:pt x="0" y="1029652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28783" y="200528"/>
            <a:ext cx="18288000" cy="16927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600" b="1">
                <a:solidFill>
                  <a:srgbClr val="FFFFFF"/>
                </a:solidFill>
                <a:latin typeface="Bebas Neue" panose="020B0606020202050201" pitchFamily="34" charset="77"/>
                <a:ea typeface="IBM Plex Sans Bold"/>
                <a:cs typeface="IBM Plex Sans Bold"/>
                <a:sym typeface="IBM Plex Sans Bold"/>
              </a:rPr>
              <a:t>AEROSPACE ECOSYSTEM BUILDING</a:t>
            </a:r>
          </a:p>
          <a:p>
            <a:pPr algn="ctr"/>
            <a:r>
              <a:rPr lang="en-US" sz="4400" b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Sans Bold"/>
              </a:rPr>
              <a:t>RECENT AND UPCOMING INITIATIVES</a:t>
            </a:r>
          </a:p>
        </p:txBody>
      </p:sp>
      <p:grpSp>
        <p:nvGrpSpPr>
          <p:cNvPr id="9" name="Group 3">
            <a:extLst>
              <a:ext uri="{FF2B5EF4-FFF2-40B4-BE49-F238E27FC236}">
                <a16:creationId xmlns:a16="http://schemas.microsoft.com/office/drawing/2014/main" id="{7780275F-1892-D837-419B-0014AF951CAB}"/>
              </a:ext>
            </a:extLst>
          </p:cNvPr>
          <p:cNvGrpSpPr/>
          <p:nvPr/>
        </p:nvGrpSpPr>
        <p:grpSpPr>
          <a:xfrm>
            <a:off x="-28783" y="1893299"/>
            <a:ext cx="18345566" cy="8412750"/>
            <a:chOff x="0" y="0"/>
            <a:chExt cx="4221852" cy="2255273"/>
          </a:xfrm>
        </p:grpSpPr>
        <p:sp>
          <p:nvSpPr>
            <p:cNvPr id="11" name="Freeform 4">
              <a:extLst>
                <a:ext uri="{FF2B5EF4-FFF2-40B4-BE49-F238E27FC236}">
                  <a16:creationId xmlns:a16="http://schemas.microsoft.com/office/drawing/2014/main" id="{F9B7DFEA-F138-754E-8F6C-C49DAFFBFF3A}"/>
                </a:ext>
              </a:extLst>
            </p:cNvPr>
            <p:cNvSpPr/>
            <p:nvPr/>
          </p:nvSpPr>
          <p:spPr>
            <a:xfrm>
              <a:off x="0" y="0"/>
              <a:ext cx="4221852" cy="2255273"/>
            </a:xfrm>
            <a:custGeom>
              <a:avLst/>
              <a:gdLst/>
              <a:ahLst/>
              <a:cxnLst/>
              <a:rect l="l" t="t" r="r" b="b"/>
              <a:pathLst>
                <a:path w="4221852" h="2255273">
                  <a:moveTo>
                    <a:pt x="0" y="0"/>
                  </a:moveTo>
                  <a:lnTo>
                    <a:pt x="4221852" y="0"/>
                  </a:lnTo>
                  <a:lnTo>
                    <a:pt x="4221852" y="2255273"/>
                  </a:lnTo>
                  <a:lnTo>
                    <a:pt x="0" y="22552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>
              <a:defPPr>
                <a:defRPr lang="en-US"/>
              </a:defPPr>
              <a:lvl1pPr marL="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71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7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2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290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4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800"/>
            </a:p>
          </p:txBody>
        </p:sp>
        <p:sp>
          <p:nvSpPr>
            <p:cNvPr id="15" name="TextBox 5">
              <a:extLst>
                <a:ext uri="{FF2B5EF4-FFF2-40B4-BE49-F238E27FC236}">
                  <a16:creationId xmlns:a16="http://schemas.microsoft.com/office/drawing/2014/main" id="{F2390B18-4652-34F5-DB2D-5FE4E766988C}"/>
                </a:ext>
              </a:extLst>
            </p:cNvPr>
            <p:cNvSpPr txBox="1"/>
            <p:nvPr/>
          </p:nvSpPr>
          <p:spPr>
            <a:xfrm>
              <a:off x="0" y="-47625"/>
              <a:ext cx="4221852" cy="2302898"/>
            </a:xfrm>
            <a:prstGeom prst="rect">
              <a:avLst/>
            </a:prstGeom>
          </p:spPr>
          <p:txBody>
            <a:bodyPr lIns="50801" tIns="50801" rIns="50801" bIns="50801" rtlCol="0" anchor="ctr"/>
            <a:lstStyle>
              <a:defPPr>
                <a:defRPr lang="en-US"/>
              </a:defPPr>
              <a:lvl1pPr marL="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71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7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2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290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4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3246"/>
                </a:lnSpc>
              </a:pPr>
              <a:endParaRPr sz="1800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400383" y="2533440"/>
            <a:ext cx="15544800" cy="29173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55015" lvl="1" indent="-377190">
              <a:lnSpc>
                <a:spcPts val="4899"/>
              </a:lnSpc>
              <a:spcAft>
                <a:spcPts val="1800"/>
              </a:spcAft>
              <a:buFont typeface="Arial"/>
              <a:buChar char="•"/>
            </a:pPr>
            <a:r>
              <a:rPr lang="en-US" sz="300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Space Innovation Hub: building opportunities for NM-based space companies to compete for R&amp;D defense contracts </a:t>
            </a:r>
          </a:p>
          <a:p>
            <a:pPr marL="755015" lvl="1" indent="-377190">
              <a:lnSpc>
                <a:spcPts val="4899"/>
              </a:lnSpc>
              <a:spcAft>
                <a:spcPts val="1800"/>
              </a:spcAft>
              <a:buFont typeface="Arial,Sans-Serif"/>
              <a:buChar char="•"/>
            </a:pPr>
            <a:r>
              <a:rPr lang="en-US" sz="300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Monthly meeting with Spaceport America</a:t>
            </a:r>
          </a:p>
          <a:p>
            <a:pPr marL="755015" lvl="1" indent="-377190">
              <a:lnSpc>
                <a:spcPts val="4899"/>
              </a:lnSpc>
              <a:spcAft>
                <a:spcPts val="1800"/>
              </a:spcAft>
              <a:buFont typeface="Arial,Sans-Serif"/>
              <a:buChar char="•"/>
            </a:pPr>
            <a:r>
              <a:rPr lang="en-US" sz="300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Co-Created Marketing Materials for Aerospace &amp; Defense (NMSPA)</a:t>
            </a:r>
            <a:endParaRPr lang="en-US" sz="3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6" name="Picture 6" descr="Spaceport America-The World's First Purpose-Built Commercial Spaceport">
            <a:extLst>
              <a:ext uri="{FF2B5EF4-FFF2-40B4-BE49-F238E27FC236}">
                <a16:creationId xmlns:a16="http://schemas.microsoft.com/office/drawing/2014/main" id="{F29C0F93-C412-9F77-8C1A-DC18E0DF5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906" y="6998272"/>
            <a:ext cx="2916188" cy="2790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96525"/>
          </a:xfrm>
          <a:custGeom>
            <a:avLst/>
            <a:gdLst/>
            <a:ahLst/>
            <a:cxnLst/>
            <a:rect l="l" t="t" r="r" b="b"/>
            <a:pathLst>
              <a:path w="18288000" h="10296525">
                <a:moveTo>
                  <a:pt x="0" y="0"/>
                </a:moveTo>
                <a:lnTo>
                  <a:pt x="18288000" y="0"/>
                </a:lnTo>
                <a:lnTo>
                  <a:pt x="18288000" y="10296525"/>
                </a:lnTo>
                <a:lnTo>
                  <a:pt x="0" y="1029652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2438400"/>
            <a:ext cx="18288000" cy="7858125"/>
            <a:chOff x="0" y="0"/>
            <a:chExt cx="4816593" cy="206963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069630"/>
            </a:xfrm>
            <a:custGeom>
              <a:avLst/>
              <a:gdLst/>
              <a:ahLst/>
              <a:cxnLst/>
              <a:rect l="l" t="t" r="r" b="b"/>
              <a:pathLst>
                <a:path w="4816592" h="2069630">
                  <a:moveTo>
                    <a:pt x="0" y="0"/>
                  </a:moveTo>
                  <a:lnTo>
                    <a:pt x="4816592" y="0"/>
                  </a:lnTo>
                  <a:lnTo>
                    <a:pt x="4816592" y="2069630"/>
                  </a:lnTo>
                  <a:lnTo>
                    <a:pt x="0" y="20696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816593" cy="21172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46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4344848" y="5298413"/>
            <a:ext cx="2857500" cy="882805"/>
          </a:xfrm>
          <a:custGeom>
            <a:avLst/>
            <a:gdLst/>
            <a:ahLst/>
            <a:cxnLst/>
            <a:rect l="l" t="t" r="r" b="b"/>
            <a:pathLst>
              <a:path w="2857500" h="882805">
                <a:moveTo>
                  <a:pt x="0" y="0"/>
                </a:moveTo>
                <a:lnTo>
                  <a:pt x="2857500" y="0"/>
                </a:lnTo>
                <a:lnTo>
                  <a:pt x="2857500" y="882805"/>
                </a:lnTo>
                <a:lnTo>
                  <a:pt x="0" y="8828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504823" y="528953"/>
            <a:ext cx="17278350" cy="18787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98"/>
              </a:lnSpc>
            </a:pPr>
            <a:r>
              <a:rPr lang="en-US" sz="8000">
                <a:solidFill>
                  <a:srgbClr val="FFFFFF"/>
                </a:solidFill>
                <a:latin typeface="Bebas Neue" panose="020B0606020202050201" pitchFamily="34" charset="77"/>
              </a:rPr>
              <a:t>2030 BRIDGE PLAN RELEASED JUNE 2025</a:t>
            </a:r>
            <a:endParaRPr lang="en-US" sz="8000">
              <a:latin typeface="Bebas Neue" panose="020B0606020202050201" pitchFamily="34" charset="77"/>
            </a:endParaRPr>
          </a:p>
          <a:p>
            <a:pPr algn="ctr">
              <a:lnSpc>
                <a:spcPts val="6998"/>
              </a:lnSpc>
            </a:pPr>
            <a:r>
              <a:rPr lang="en-US" sz="8000">
                <a:solidFill>
                  <a:srgbClr val="FFFFFF"/>
                </a:solidFill>
                <a:latin typeface="Bebas Neue" panose="020B0606020202050201" pitchFamily="34" charset="77"/>
                <a:ea typeface="Hammersmith One"/>
                <a:cs typeface="Hammersmith One"/>
                <a:sym typeface="Hammersmith One"/>
              </a:rPr>
              <a:t>LAS CRUCES REPRESENTATIVES </a:t>
            </a:r>
            <a:endParaRPr lang="en-US" sz="8000">
              <a:solidFill>
                <a:srgbClr val="FFFFFF"/>
              </a:solidFill>
              <a:latin typeface="Bebas Neue" panose="020B0606020202050201" pitchFamily="34" charset="77"/>
              <a:ea typeface="Hammersmith One"/>
              <a:cs typeface="Hammersmith One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C10ED5D-BA57-E34C-CE07-8D3EC9201A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089" y="3471156"/>
            <a:ext cx="3381313" cy="2048776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F3049FF-22D6-3D36-EDCE-B0BC627B1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971" y="3132587"/>
            <a:ext cx="2692668" cy="3031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paceport America-The World's First Purpose-Built Commercial Spaceport">
            <a:extLst>
              <a:ext uri="{FF2B5EF4-FFF2-40B4-BE49-F238E27FC236}">
                <a16:creationId xmlns:a16="http://schemas.microsoft.com/office/drawing/2014/main" id="{B7AA57CB-C0DF-F141-F2D1-5E8898988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2133" y="6559438"/>
            <a:ext cx="2916188" cy="2790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esign | Mesilla Valley Transportation">
            <a:extLst>
              <a:ext uri="{FF2B5EF4-FFF2-40B4-BE49-F238E27FC236}">
                <a16:creationId xmlns:a16="http://schemas.microsoft.com/office/drawing/2014/main" id="{1A4800C7-C8CE-E439-4CF2-9D05C3FA5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4364" y="3520633"/>
            <a:ext cx="4051726" cy="228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El Paso Electric Branding Guidelines">
            <a:extLst>
              <a:ext uri="{FF2B5EF4-FFF2-40B4-BE49-F238E27FC236}">
                <a16:creationId xmlns:a16="http://schemas.microsoft.com/office/drawing/2014/main" id="{C2633E32-B30B-0513-93CE-4C836F893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22" y="6783989"/>
            <a:ext cx="3522413" cy="2648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Mesilla Valley Economic Development Alliance (MVEDA) | Las Cruces NM">
            <a:extLst>
              <a:ext uri="{FF2B5EF4-FFF2-40B4-BE49-F238E27FC236}">
                <a16:creationId xmlns:a16="http://schemas.microsoft.com/office/drawing/2014/main" id="{21CDF6BA-1897-EAD6-98A5-48B25A9818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23" b="17962"/>
          <a:stretch>
            <a:fillRect/>
          </a:stretch>
        </p:blipFill>
        <p:spPr bwMode="auto">
          <a:xfrm>
            <a:off x="4274437" y="6559438"/>
            <a:ext cx="3342926" cy="1992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Branding - Burrell College of Osteopathic Medicine">
            <a:extLst>
              <a:ext uri="{FF2B5EF4-FFF2-40B4-BE49-F238E27FC236}">
                <a16:creationId xmlns:a16="http://schemas.microsoft.com/office/drawing/2014/main" id="{CCA29916-FD91-5FD5-5F02-038336053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096" y="6754243"/>
            <a:ext cx="3003804" cy="3003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Marketplace - NewSpace Nexus">
            <a:extLst>
              <a:ext uri="{FF2B5EF4-FFF2-40B4-BE49-F238E27FC236}">
                <a16:creationId xmlns:a16="http://schemas.microsoft.com/office/drawing/2014/main" id="{48F8A2C4-7398-4D81-7583-0557120F6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2610" y="6438940"/>
            <a:ext cx="3038805" cy="3180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Nusenda Credit Union">
            <a:extLst>
              <a:ext uri="{FF2B5EF4-FFF2-40B4-BE49-F238E27FC236}">
                <a16:creationId xmlns:a16="http://schemas.microsoft.com/office/drawing/2014/main" id="{B4B8BA48-02F1-7B4F-E0FE-4211B6686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5555" y="3132587"/>
            <a:ext cx="3038805" cy="3038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NMSU's Arrowhead Center expands Studio G student incubator to UNM, five  other institutions | KRWG Public Media">
            <a:extLst>
              <a:ext uri="{FF2B5EF4-FFF2-40B4-BE49-F238E27FC236}">
                <a16:creationId xmlns:a16="http://schemas.microsoft.com/office/drawing/2014/main" id="{30AC5266-A2C8-70C2-8D34-AABCE82CE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2236" y="7615494"/>
            <a:ext cx="2907462" cy="2907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tudent iPad Mobile Device Management Removal Request">
            <a:extLst>
              <a:ext uri="{FF2B5EF4-FFF2-40B4-BE49-F238E27FC236}">
                <a16:creationId xmlns:a16="http://schemas.microsoft.com/office/drawing/2014/main" id="{44692A28-22DA-9FB3-BC7E-CC25DD683E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16"/>
          <a:stretch>
            <a:fillRect/>
          </a:stretch>
        </p:blipFill>
        <p:spPr bwMode="auto">
          <a:xfrm>
            <a:off x="4121500" y="3418933"/>
            <a:ext cx="3495863" cy="1501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3B6AA9-8803-6D0D-0FA3-94C5DFFD4C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C004537-6986-2FE7-A5E3-37E7270BDDEF}"/>
              </a:ext>
            </a:extLst>
          </p:cNvPr>
          <p:cNvSpPr/>
          <p:nvPr/>
        </p:nvSpPr>
        <p:spPr>
          <a:xfrm>
            <a:off x="0" y="-39204"/>
            <a:ext cx="18288000" cy="10296525"/>
          </a:xfrm>
          <a:custGeom>
            <a:avLst/>
            <a:gdLst/>
            <a:ahLst/>
            <a:cxnLst/>
            <a:rect l="l" t="t" r="r" b="b"/>
            <a:pathLst>
              <a:path w="18288000" h="10296525">
                <a:moveTo>
                  <a:pt x="0" y="0"/>
                </a:moveTo>
                <a:lnTo>
                  <a:pt x="18288000" y="0"/>
                </a:lnTo>
                <a:lnTo>
                  <a:pt x="18288000" y="10296525"/>
                </a:lnTo>
                <a:lnTo>
                  <a:pt x="0" y="1029652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EA48E26-FCAF-5E83-2FEE-7163B26C7D81}"/>
              </a:ext>
            </a:extLst>
          </p:cNvPr>
          <p:cNvGrpSpPr/>
          <p:nvPr/>
        </p:nvGrpSpPr>
        <p:grpSpPr>
          <a:xfrm>
            <a:off x="0" y="1892943"/>
            <a:ext cx="18288000" cy="8364378"/>
            <a:chOff x="0" y="0"/>
            <a:chExt cx="4221852" cy="2255273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9DBB34E4-B5CF-D329-B51F-1911A15ECD93}"/>
                </a:ext>
              </a:extLst>
            </p:cNvPr>
            <p:cNvSpPr/>
            <p:nvPr/>
          </p:nvSpPr>
          <p:spPr>
            <a:xfrm>
              <a:off x="0" y="0"/>
              <a:ext cx="4221852" cy="2255273"/>
            </a:xfrm>
            <a:custGeom>
              <a:avLst/>
              <a:gdLst/>
              <a:ahLst/>
              <a:cxnLst/>
              <a:rect l="l" t="t" r="r" b="b"/>
              <a:pathLst>
                <a:path w="4221852" h="2255273">
                  <a:moveTo>
                    <a:pt x="0" y="0"/>
                  </a:moveTo>
                  <a:lnTo>
                    <a:pt x="4221852" y="0"/>
                  </a:lnTo>
                  <a:lnTo>
                    <a:pt x="4221852" y="2255273"/>
                  </a:lnTo>
                  <a:lnTo>
                    <a:pt x="0" y="22552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>
              <a:defPPr>
                <a:defRPr lang="en-US"/>
              </a:defPPr>
              <a:lvl1pPr marL="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71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7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2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290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4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800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14440E99-BA34-FE23-9739-1196544F2F18}"/>
                </a:ext>
              </a:extLst>
            </p:cNvPr>
            <p:cNvSpPr txBox="1"/>
            <p:nvPr/>
          </p:nvSpPr>
          <p:spPr>
            <a:xfrm>
              <a:off x="0" y="-47625"/>
              <a:ext cx="4221852" cy="2302898"/>
            </a:xfrm>
            <a:prstGeom prst="rect">
              <a:avLst/>
            </a:prstGeom>
          </p:spPr>
          <p:txBody>
            <a:bodyPr lIns="50801" tIns="50801" rIns="50801" bIns="50801" rtlCol="0" anchor="ctr"/>
            <a:lstStyle>
              <a:defPPr>
                <a:defRPr lang="en-US"/>
              </a:defPPr>
              <a:lvl1pPr marL="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71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7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2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290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4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3246"/>
                </a:lnSpc>
              </a:pPr>
              <a:endParaRPr sz="1800"/>
            </a:p>
          </p:txBody>
        </p:sp>
      </p:grpSp>
      <p:sp>
        <p:nvSpPr>
          <p:cNvPr id="11" name="TextBox 11">
            <a:extLst>
              <a:ext uri="{FF2B5EF4-FFF2-40B4-BE49-F238E27FC236}">
                <a16:creationId xmlns:a16="http://schemas.microsoft.com/office/drawing/2014/main" id="{6F98015D-0D4C-5248-7FF4-9D0783BDF6AB}"/>
              </a:ext>
            </a:extLst>
          </p:cNvPr>
          <p:cNvSpPr txBox="1"/>
          <p:nvPr/>
        </p:nvSpPr>
        <p:spPr>
          <a:xfrm>
            <a:off x="0" y="354059"/>
            <a:ext cx="18812801" cy="15054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6000"/>
              </a:lnSpc>
            </a:pPr>
            <a:r>
              <a:rPr lang="en-US" sz="6600" b="1">
                <a:solidFill>
                  <a:srgbClr val="FFFFFF"/>
                </a:solidFill>
                <a:latin typeface="Bebas Neue" panose="020B0606020202050201" pitchFamily="34" charset="77"/>
              </a:rPr>
              <a:t>ASSET INVENTORY LISTS FOR STRATEGY &amp; MARKETING</a:t>
            </a:r>
          </a:p>
          <a:p>
            <a:pPr algn="ctr">
              <a:lnSpc>
                <a:spcPts val="6000"/>
              </a:lnSpc>
            </a:pPr>
            <a:r>
              <a:rPr lang="en-US" sz="4400" b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COMPLETED INITIATIVES</a:t>
            </a:r>
          </a:p>
        </p:txBody>
      </p:sp>
      <p:pic>
        <p:nvPicPr>
          <p:cNvPr id="6" name="Picture 5" descr="A group of buildings with a red background&#10;&#10;AI-generated content may be incorrect.">
            <a:extLst>
              <a:ext uri="{FF2B5EF4-FFF2-40B4-BE49-F238E27FC236}">
                <a16:creationId xmlns:a16="http://schemas.microsoft.com/office/drawing/2014/main" id="{363DDAE6-0BBB-FF9A-6B6C-B70793C77BF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52" t="-439" r="-69" b="-146"/>
          <a:stretch>
            <a:fillRect/>
          </a:stretch>
        </p:blipFill>
        <p:spPr>
          <a:xfrm>
            <a:off x="-13170" y="1895294"/>
            <a:ext cx="9442280" cy="4658465"/>
          </a:xfrm>
          <a:prstGeom prst="rect">
            <a:avLst/>
          </a:prstGeom>
        </p:spPr>
      </p:pic>
      <p:pic>
        <p:nvPicPr>
          <p:cNvPr id="7" name="Picture 6" descr="A group of images of a plane&#10;&#10;AI-generated content may be incorrect.">
            <a:extLst>
              <a:ext uri="{FF2B5EF4-FFF2-40B4-BE49-F238E27FC236}">
                <a16:creationId xmlns:a16="http://schemas.microsoft.com/office/drawing/2014/main" id="{990296BA-4F3F-27C4-C6BF-8BBA1C4DAAA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05" t="1473" r="1260" b="-230"/>
          <a:stretch>
            <a:fillRect/>
          </a:stretch>
        </p:blipFill>
        <p:spPr>
          <a:xfrm>
            <a:off x="9425577" y="4254412"/>
            <a:ext cx="8847271" cy="5967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907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96525"/>
          </a:xfrm>
          <a:custGeom>
            <a:avLst/>
            <a:gdLst/>
            <a:ahLst/>
            <a:cxnLst/>
            <a:rect l="l" t="t" r="r" b="b"/>
            <a:pathLst>
              <a:path w="18288000" h="10296525">
                <a:moveTo>
                  <a:pt x="0" y="0"/>
                </a:moveTo>
                <a:lnTo>
                  <a:pt x="18288000" y="0"/>
                </a:lnTo>
                <a:lnTo>
                  <a:pt x="18288000" y="10296525"/>
                </a:lnTo>
                <a:lnTo>
                  <a:pt x="0" y="1029652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3">
            <a:extLst>
              <a:ext uri="{FF2B5EF4-FFF2-40B4-BE49-F238E27FC236}">
                <a16:creationId xmlns:a16="http://schemas.microsoft.com/office/drawing/2014/main" id="{ACCF9F55-70EE-681D-DAF6-76587CAFAC97}"/>
              </a:ext>
            </a:extLst>
          </p:cNvPr>
          <p:cNvGrpSpPr/>
          <p:nvPr/>
        </p:nvGrpSpPr>
        <p:grpSpPr>
          <a:xfrm>
            <a:off x="-28783" y="1893299"/>
            <a:ext cx="18345566" cy="8403226"/>
            <a:chOff x="0" y="0"/>
            <a:chExt cx="4221852" cy="2255273"/>
          </a:xfrm>
        </p:grpSpPr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F97F01E1-9D8C-029F-4FB2-7F9757E95047}"/>
                </a:ext>
              </a:extLst>
            </p:cNvPr>
            <p:cNvSpPr/>
            <p:nvPr/>
          </p:nvSpPr>
          <p:spPr>
            <a:xfrm>
              <a:off x="0" y="0"/>
              <a:ext cx="4221852" cy="2255273"/>
            </a:xfrm>
            <a:custGeom>
              <a:avLst/>
              <a:gdLst/>
              <a:ahLst/>
              <a:cxnLst/>
              <a:rect l="l" t="t" r="r" b="b"/>
              <a:pathLst>
                <a:path w="4221852" h="2255273">
                  <a:moveTo>
                    <a:pt x="0" y="0"/>
                  </a:moveTo>
                  <a:lnTo>
                    <a:pt x="4221852" y="0"/>
                  </a:lnTo>
                  <a:lnTo>
                    <a:pt x="4221852" y="2255273"/>
                  </a:lnTo>
                  <a:lnTo>
                    <a:pt x="0" y="22552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>
              <a:defPPr>
                <a:defRPr lang="en-US"/>
              </a:defPPr>
              <a:lvl1pPr marL="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71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7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2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290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4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800"/>
            </a:p>
          </p:txBody>
        </p:sp>
        <p:sp>
          <p:nvSpPr>
            <p:cNvPr id="15" name="TextBox 5">
              <a:extLst>
                <a:ext uri="{FF2B5EF4-FFF2-40B4-BE49-F238E27FC236}">
                  <a16:creationId xmlns:a16="http://schemas.microsoft.com/office/drawing/2014/main" id="{3C7299DB-E519-CDF2-D364-DBF82B58E5A2}"/>
                </a:ext>
              </a:extLst>
            </p:cNvPr>
            <p:cNvSpPr txBox="1"/>
            <p:nvPr/>
          </p:nvSpPr>
          <p:spPr>
            <a:xfrm>
              <a:off x="0" y="-47625"/>
              <a:ext cx="4221852" cy="2302898"/>
            </a:xfrm>
            <a:prstGeom prst="rect">
              <a:avLst/>
            </a:prstGeom>
          </p:spPr>
          <p:txBody>
            <a:bodyPr lIns="50801" tIns="50801" rIns="50801" bIns="50801" rtlCol="0" anchor="ctr"/>
            <a:lstStyle>
              <a:defPPr>
                <a:defRPr lang="en-US"/>
              </a:defPPr>
              <a:lvl1pPr marL="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71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7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2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290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4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3246"/>
                </a:lnSpc>
              </a:pPr>
              <a:endParaRPr sz="1800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371600" y="2678214"/>
            <a:ext cx="15544800" cy="41740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55015" lvl="1" indent="-377190">
              <a:lnSpc>
                <a:spcPts val="4899"/>
              </a:lnSpc>
              <a:spcAft>
                <a:spcPts val="1800"/>
              </a:spcAft>
              <a:buFont typeface="Arial"/>
              <a:buChar char="•"/>
            </a:pPr>
            <a:r>
              <a:rPr lang="en-US" sz="300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Sans"/>
              </a:rPr>
              <a:t>Cooperation with NMSU's Center for Supply Chain Management and Analytics for research project on company adoption of AI in the </a:t>
            </a:r>
            <a:r>
              <a:rPr lang="en-US" sz="3000" err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Sans"/>
              </a:rPr>
              <a:t>Borderplex</a:t>
            </a:r>
            <a:r>
              <a:rPr lang="en-US" sz="300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Sans"/>
              </a:rPr>
              <a:t> Region</a:t>
            </a:r>
            <a:endParaRPr lang="en-US" sz="300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55015" lvl="1" indent="-377190">
              <a:lnSpc>
                <a:spcPts val="4899"/>
              </a:lnSpc>
              <a:spcAft>
                <a:spcPts val="1800"/>
              </a:spcAft>
              <a:buFont typeface="Arial"/>
              <a:buChar char="•"/>
            </a:pPr>
            <a:r>
              <a:rPr lang="en-US" sz="300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Submitted written history of Binational Technology Council and its role in promoting AI literacy amongst companies and educators</a:t>
            </a:r>
            <a:endParaRPr lang="en-US" sz="3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55015" lvl="1" indent="-377190">
              <a:lnSpc>
                <a:spcPts val="4899"/>
              </a:lnSpc>
              <a:spcAft>
                <a:spcPts val="1800"/>
              </a:spcAft>
              <a:buFont typeface="Arial"/>
              <a:buChar char="•"/>
            </a:pPr>
            <a:r>
              <a:rPr lang="en-US" sz="300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Coordinated meeting with NMSU team and Binational Technology Council to discuss lessons learned about companies' AI adoption sentiment</a:t>
            </a:r>
            <a:endParaRPr lang="en-US" sz="300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IBM Plex Sans"/>
            </a:endParaRP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FE28B7A6-86C3-B119-2572-1A7FDD9D615A}"/>
              </a:ext>
            </a:extLst>
          </p:cNvPr>
          <p:cNvSpPr txBox="1"/>
          <p:nvPr/>
        </p:nvSpPr>
        <p:spPr>
          <a:xfrm>
            <a:off x="28783" y="200528"/>
            <a:ext cx="18288000" cy="16927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600" b="1" err="1">
                <a:solidFill>
                  <a:srgbClr val="FFFFFF"/>
                </a:solidFill>
                <a:latin typeface="Bebas Neue" panose="020B0606020202050201" pitchFamily="34" charset="77"/>
                <a:ea typeface="IBM Plex Sans Bold"/>
                <a:cs typeface="IBM Plex Sans Bold"/>
                <a:sym typeface="IBM Plex Sans Bold"/>
              </a:rPr>
              <a:t>Nmsu</a:t>
            </a:r>
            <a:r>
              <a:rPr lang="en-US" sz="6600" b="1">
                <a:solidFill>
                  <a:srgbClr val="FFFFFF"/>
                </a:solidFill>
                <a:latin typeface="Bebas Neue" panose="020B0606020202050201" pitchFamily="34" charset="77"/>
                <a:ea typeface="IBM Plex Sans Bold"/>
                <a:cs typeface="IBM Plex Sans Bold"/>
                <a:sym typeface="IBM Plex Sans Bold"/>
              </a:rPr>
              <a:t> &amp; ai research project</a:t>
            </a:r>
          </a:p>
          <a:p>
            <a:pPr algn="ctr"/>
            <a:r>
              <a:rPr lang="en-US" sz="4400" b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Sans Bold"/>
              </a:rPr>
              <a:t>RECENT AND UPCOMING INITIATIVES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fc4d349-53d3-4b81-b22e-5275f3853858">
      <Terms xmlns="http://schemas.microsoft.com/office/infopath/2007/PartnerControls"/>
    </lcf76f155ced4ddcb4097134ff3c332f>
    <TaxCatchAll xmlns="7c8c2e3e-bfe1-4a78-ac80-ebea522d0ef0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6E713268910944193D9106DFE5895A3" ma:contentTypeVersion="13" ma:contentTypeDescription="Create a new document." ma:contentTypeScope="" ma:versionID="392fff422d3b0a50c38cbcc63b49225e">
  <xsd:schema xmlns:xsd="http://www.w3.org/2001/XMLSchema" xmlns:xs="http://www.w3.org/2001/XMLSchema" xmlns:p="http://schemas.microsoft.com/office/2006/metadata/properties" xmlns:ns2="3fc4d349-53d3-4b81-b22e-5275f3853858" xmlns:ns3="7c8c2e3e-bfe1-4a78-ac80-ebea522d0ef0" targetNamespace="http://schemas.microsoft.com/office/2006/metadata/properties" ma:root="true" ma:fieldsID="d034d4daf6d7febbe43d16427c9fef6b" ns2:_="" ns3:_="">
    <xsd:import namespace="3fc4d349-53d3-4b81-b22e-5275f3853858"/>
    <xsd:import namespace="7c8c2e3e-bfe1-4a78-ac80-ebea522d0ef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BillingMetadata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c4d349-53d3-4b81-b22e-5275f385385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11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d4c5ad21-e2f8-454f-9b2f-ba04ceb0d1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8c2e3e-bfe1-4a78-ac80-ebea522d0ef0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cd13afcd-3e79-45b9-9fe4-a8ceb3336e8d}" ma:internalName="TaxCatchAll" ma:showField="CatchAllData" ma:web="7c8c2e3e-bfe1-4a78-ac80-ebea522d0ef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E176F63-D4A4-46E1-8C57-1B428B8215D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474E1B7-10C4-4D22-8241-6CB8C8A8D5A8}">
  <ds:schemaRefs>
    <ds:schemaRef ds:uri="3fc4d349-53d3-4b81-b22e-5275f3853858"/>
    <ds:schemaRef ds:uri="7c8c2e3e-bfe1-4a78-ac80-ebea522d0ef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4DB4CDC3-43F5-480B-B6AD-7AADF67820DC}">
  <ds:schemaRefs>
    <ds:schemaRef ds:uri="3fc4d349-53d3-4b81-b22e-5275f3853858"/>
    <ds:schemaRef ds:uri="7c8c2e3e-bfe1-4a78-ac80-ebea522d0ef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Custom</PresentationFormat>
  <Slides>14</Slides>
  <Notes>6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Board Presentation BG</dc:title>
  <cp:revision>4</cp:revision>
  <dcterms:created xsi:type="dcterms:W3CDTF">2006-08-16T00:00:00Z</dcterms:created>
  <dcterms:modified xsi:type="dcterms:W3CDTF">2026-04-07T21:10:26Z</dcterms:modified>
  <dc:identifier>DAGbvf_cuok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0x01010076E713268910944193D9106DFE5895A3</vt:lpwstr>
  </property>
  <property fmtid="{D5CDD505-2E9C-101B-9397-08002B2CF9AE}" pid="3" name="MediaServiceImageTags">
    <vt:lpwstr/>
  </property>
</Properties>
</file>